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321" r:id="rId3"/>
    <p:sldId id="322" r:id="rId4"/>
    <p:sldId id="323" r:id="rId5"/>
    <p:sldId id="324" r:id="rId6"/>
    <p:sldId id="320" r:id="rId7"/>
    <p:sldId id="301" r:id="rId8"/>
    <p:sldId id="302" r:id="rId9"/>
    <p:sldId id="303" r:id="rId10"/>
    <p:sldId id="304" r:id="rId11"/>
    <p:sldId id="305" r:id="rId12"/>
    <p:sldId id="306" r:id="rId13"/>
    <p:sldId id="307" r:id="rId14"/>
    <p:sldId id="308" r:id="rId15"/>
    <p:sldId id="309" r:id="rId16"/>
    <p:sldId id="310" r:id="rId17"/>
    <p:sldId id="311" r:id="rId18"/>
    <p:sldId id="313" r:id="rId19"/>
    <p:sldId id="314" r:id="rId20"/>
    <p:sldId id="315" r:id="rId21"/>
    <p:sldId id="316" r:id="rId22"/>
    <p:sldId id="317" r:id="rId23"/>
    <p:sldId id="318" r:id="rId24"/>
    <p:sldId id="276" r:id="rId25"/>
    <p:sldId id="319" r:id="rId26"/>
    <p:sldId id="274"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DF5"/>
    <a:srgbClr val="2A1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662" autoAdjust="0"/>
  </p:normalViewPr>
  <p:slideViewPr>
    <p:cSldViewPr>
      <p:cViewPr varScale="1">
        <p:scale>
          <a:sx n="58" d="100"/>
          <a:sy n="58" d="100"/>
        </p:scale>
        <p:origin x="1312" y="65"/>
      </p:cViewPr>
      <p:guideLst>
        <p:guide orient="horz" pos="2160"/>
        <p:guide pos="2880"/>
      </p:guideLst>
    </p:cSldViewPr>
  </p:slideViewPr>
  <p:notesTextViewPr>
    <p:cViewPr>
      <p:scale>
        <a:sx n="1" d="1"/>
        <a:sy n="1" d="1"/>
      </p:scale>
      <p:origin x="0" y="0"/>
    </p:cViewPr>
  </p:notesTextViewPr>
  <p:sorterViewPr>
    <p:cViewPr>
      <p:scale>
        <a:sx n="100" d="100"/>
        <a:sy n="100" d="100"/>
      </p:scale>
      <p:origin x="0" y="5682"/>
    </p:cViewPr>
  </p:sorterViewPr>
  <p:notesViewPr>
    <p:cSldViewPr>
      <p:cViewPr varScale="1">
        <p:scale>
          <a:sx n="52" d="100"/>
          <a:sy n="52" d="100"/>
        </p:scale>
        <p:origin x="-116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40" cy="469424"/>
          </a:xfrm>
          <a:prstGeom prst="rect">
            <a:avLst/>
          </a:prstGeom>
        </p:spPr>
        <p:txBody>
          <a:bodyPr vert="horz" lIns="94321" tIns="47161" rIns="94321" bIns="47161" rtlCol="0"/>
          <a:lstStyle>
            <a:lvl1pPr algn="l">
              <a:defRPr sz="1200"/>
            </a:lvl1pPr>
          </a:lstStyle>
          <a:p>
            <a:r>
              <a:rPr lang="en-US" dirty="0"/>
              <a:t>ENERGY STAR Benchmarking &amp; Certification Advantages</a:t>
            </a:r>
          </a:p>
        </p:txBody>
      </p:sp>
      <p:sp>
        <p:nvSpPr>
          <p:cNvPr id="3" name="Date Placeholder 2"/>
          <p:cNvSpPr>
            <a:spLocks noGrp="1"/>
          </p:cNvSpPr>
          <p:nvPr>
            <p:ph type="dt" sz="quarter" idx="1"/>
          </p:nvPr>
        </p:nvSpPr>
        <p:spPr>
          <a:xfrm>
            <a:off x="4023094" y="1"/>
            <a:ext cx="3077740" cy="469424"/>
          </a:xfrm>
          <a:prstGeom prst="rect">
            <a:avLst/>
          </a:prstGeom>
        </p:spPr>
        <p:txBody>
          <a:bodyPr vert="horz" lIns="94321" tIns="47161" rIns="94321" bIns="47161"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917422"/>
            <a:ext cx="3077740" cy="469424"/>
          </a:xfrm>
          <a:prstGeom prst="rect">
            <a:avLst/>
          </a:prstGeom>
        </p:spPr>
        <p:txBody>
          <a:bodyPr vert="horz" lIns="94321" tIns="47161" rIns="94321" bIns="4716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4" y="8917422"/>
            <a:ext cx="3077740" cy="469424"/>
          </a:xfrm>
          <a:prstGeom prst="rect">
            <a:avLst/>
          </a:prstGeom>
        </p:spPr>
        <p:txBody>
          <a:bodyPr vert="horz" lIns="94321" tIns="47161" rIns="94321" bIns="47161"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68866"/>
          </a:xfrm>
          <a:prstGeom prst="rect">
            <a:avLst/>
          </a:prstGeom>
        </p:spPr>
        <p:txBody>
          <a:bodyPr vert="horz" lIns="91815" tIns="45907" rIns="91815" bIns="45907" rtlCol="0"/>
          <a:lstStyle>
            <a:lvl1pPr algn="l">
              <a:defRPr sz="1200"/>
            </a:lvl1pPr>
          </a:lstStyle>
          <a:p>
            <a:r>
              <a:rPr lang="en-US" dirty="0"/>
              <a:t>ENERGY STAR Benchmarking &amp; Certification Advantages</a:t>
            </a:r>
          </a:p>
        </p:txBody>
      </p:sp>
      <p:sp>
        <p:nvSpPr>
          <p:cNvPr id="3" name="Date Placeholder 2"/>
          <p:cNvSpPr>
            <a:spLocks noGrp="1"/>
          </p:cNvSpPr>
          <p:nvPr>
            <p:ph type="dt" idx="1"/>
          </p:nvPr>
        </p:nvSpPr>
        <p:spPr>
          <a:xfrm>
            <a:off x="4022824" y="0"/>
            <a:ext cx="3078058" cy="468866"/>
          </a:xfrm>
          <a:prstGeom prst="rect">
            <a:avLst/>
          </a:prstGeom>
        </p:spPr>
        <p:txBody>
          <a:bodyPr vert="horz" lIns="91815" tIns="45907" rIns="91815" bIns="45907" rtlCol="0"/>
          <a:lstStyle>
            <a:lvl1pPr algn="r">
              <a:defRPr sz="1200"/>
            </a:lvl1pPr>
          </a:lstStyle>
          <a:p>
            <a:fld id="{EC3222E0-E6B0-4337-9A8E-3E071A10CBA5}" type="datetimeFigureOut">
              <a:rPr lang="en-US" smtClean="0"/>
              <a:t>8/4/2019</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815" tIns="45907" rIns="91815" bIns="45907" rtlCol="0" anchor="ctr"/>
          <a:lstStyle/>
          <a:p>
            <a:endParaRPr lang="en-US" dirty="0"/>
          </a:p>
        </p:txBody>
      </p:sp>
      <p:sp>
        <p:nvSpPr>
          <p:cNvPr id="5" name="Notes Placeholder 4"/>
          <p:cNvSpPr>
            <a:spLocks noGrp="1"/>
          </p:cNvSpPr>
          <p:nvPr>
            <p:ph type="body" sz="quarter" idx="3"/>
          </p:nvPr>
        </p:nvSpPr>
        <p:spPr>
          <a:xfrm>
            <a:off x="710567" y="4459007"/>
            <a:ext cx="5681343" cy="4224575"/>
          </a:xfrm>
          <a:prstGeom prst="rect">
            <a:avLst/>
          </a:prstGeom>
        </p:spPr>
        <p:txBody>
          <a:bodyPr vert="horz" lIns="91815" tIns="45907" rIns="91815" bIns="459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014"/>
            <a:ext cx="3078058" cy="468866"/>
          </a:xfrm>
          <a:prstGeom prst="rect">
            <a:avLst/>
          </a:prstGeom>
        </p:spPr>
        <p:txBody>
          <a:bodyPr vert="horz" lIns="91815" tIns="45907" rIns="91815" bIns="459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824" y="8918014"/>
            <a:ext cx="3078058" cy="468866"/>
          </a:xfrm>
          <a:prstGeom prst="rect">
            <a:avLst/>
          </a:prstGeom>
        </p:spPr>
        <p:txBody>
          <a:bodyPr vert="horz" lIns="91815" tIns="45907" rIns="91815" bIns="45907" rtlCol="0" anchor="b"/>
          <a:lstStyle>
            <a:lvl1pPr algn="r">
              <a:defRPr sz="1200"/>
            </a:lvl1pPr>
          </a:lstStyle>
          <a:p>
            <a:fld id="{24C21843-6DCD-485C-9434-2345D149A662}" type="slidenum">
              <a:rPr lang="en-US" smtClean="0"/>
              <a:t>‹#›</a:t>
            </a:fld>
            <a:endParaRPr lang="en-US" dirty="0"/>
          </a:p>
        </p:txBody>
      </p:sp>
    </p:spTree>
    <p:extLst>
      <p:ext uri="{BB962C8B-B14F-4D97-AF65-F5344CB8AC3E}">
        <p14:creationId xmlns:p14="http://schemas.microsoft.com/office/powerpoint/2010/main" val="24537292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ENERGY STAR Benchmarking &amp; Certification Advantages</a:t>
            </a:r>
          </a:p>
        </p:txBody>
      </p:sp>
      <p:sp>
        <p:nvSpPr>
          <p:cNvPr id="5" name="Slide Number Placeholder 4"/>
          <p:cNvSpPr>
            <a:spLocks noGrp="1"/>
          </p:cNvSpPr>
          <p:nvPr>
            <p:ph type="sldNum" sz="quarter" idx="11"/>
          </p:nvPr>
        </p:nvSpPr>
        <p:spPr/>
        <p:txBody>
          <a:bodyPr/>
          <a:lstStyle/>
          <a:p>
            <a:fld id="{24C21843-6DCD-485C-9434-2345D149A662}" type="slidenum">
              <a:rPr lang="en-US" smtClean="0"/>
              <a:t>2</a:t>
            </a:fld>
            <a:endParaRPr lang="en-US" dirty="0"/>
          </a:p>
        </p:txBody>
      </p:sp>
    </p:spTree>
    <p:extLst>
      <p:ext uri="{BB962C8B-B14F-4D97-AF65-F5344CB8AC3E}">
        <p14:creationId xmlns:p14="http://schemas.microsoft.com/office/powerpoint/2010/main" val="2557863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16</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17</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18</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19</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20</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21</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22</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23</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24</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25</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260066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ENERGY STAR Benchmarking &amp; Certification Advantages</a:t>
            </a:r>
          </a:p>
        </p:txBody>
      </p:sp>
      <p:sp>
        <p:nvSpPr>
          <p:cNvPr id="5" name="Slide Number Placeholder 4"/>
          <p:cNvSpPr>
            <a:spLocks noGrp="1"/>
          </p:cNvSpPr>
          <p:nvPr>
            <p:ph type="sldNum" sz="quarter" idx="11"/>
          </p:nvPr>
        </p:nvSpPr>
        <p:spPr/>
        <p:txBody>
          <a:bodyPr/>
          <a:lstStyle/>
          <a:p>
            <a:fld id="{24C21843-6DCD-485C-9434-2345D149A662}" type="slidenum">
              <a:rPr lang="en-US" smtClean="0"/>
              <a:t>3</a:t>
            </a:fld>
            <a:endParaRPr lang="en-US" dirty="0"/>
          </a:p>
        </p:txBody>
      </p:sp>
    </p:spTree>
    <p:extLst>
      <p:ext uri="{BB962C8B-B14F-4D97-AF65-F5344CB8AC3E}">
        <p14:creationId xmlns:p14="http://schemas.microsoft.com/office/powerpoint/2010/main" val="309500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ENERGY STAR Benchmarking &amp; Certification Advantages</a:t>
            </a:r>
          </a:p>
        </p:txBody>
      </p:sp>
      <p:sp>
        <p:nvSpPr>
          <p:cNvPr id="5" name="Slide Number Placeholder 4"/>
          <p:cNvSpPr>
            <a:spLocks noGrp="1"/>
          </p:cNvSpPr>
          <p:nvPr>
            <p:ph type="sldNum" sz="quarter" idx="11"/>
          </p:nvPr>
        </p:nvSpPr>
        <p:spPr/>
        <p:txBody>
          <a:bodyPr/>
          <a:lstStyle/>
          <a:p>
            <a:fld id="{24C21843-6DCD-485C-9434-2345D149A662}" type="slidenum">
              <a:rPr lang="en-US" smtClean="0"/>
              <a:t>4</a:t>
            </a:fld>
            <a:endParaRPr lang="en-US" dirty="0"/>
          </a:p>
        </p:txBody>
      </p:sp>
    </p:spTree>
    <p:extLst>
      <p:ext uri="{BB962C8B-B14F-4D97-AF65-F5344CB8AC3E}">
        <p14:creationId xmlns:p14="http://schemas.microsoft.com/office/powerpoint/2010/main" val="1376113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ENERGY STAR Benchmarking &amp; Certification Advantages</a:t>
            </a:r>
          </a:p>
        </p:txBody>
      </p:sp>
      <p:sp>
        <p:nvSpPr>
          <p:cNvPr id="5" name="Slide Number Placeholder 4"/>
          <p:cNvSpPr>
            <a:spLocks noGrp="1"/>
          </p:cNvSpPr>
          <p:nvPr>
            <p:ph type="sldNum" sz="quarter" idx="11"/>
          </p:nvPr>
        </p:nvSpPr>
        <p:spPr/>
        <p:txBody>
          <a:bodyPr/>
          <a:lstStyle/>
          <a:p>
            <a:fld id="{24C21843-6DCD-485C-9434-2345D149A662}" type="slidenum">
              <a:rPr lang="en-US" smtClean="0"/>
              <a:t>5</a:t>
            </a:fld>
            <a:endParaRPr lang="en-US" dirty="0"/>
          </a:p>
        </p:txBody>
      </p:sp>
    </p:spTree>
    <p:extLst>
      <p:ext uri="{BB962C8B-B14F-4D97-AF65-F5344CB8AC3E}">
        <p14:creationId xmlns:p14="http://schemas.microsoft.com/office/powerpoint/2010/main" val="635397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10</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11</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13</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14</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21843-6DCD-485C-9434-2345D149A662}" type="slidenum">
              <a:rPr lang="en-US" smtClean="0"/>
              <a:t>15</a:t>
            </a:fld>
            <a:endParaRPr lang="en-US" dirty="0"/>
          </a:p>
        </p:txBody>
      </p:sp>
      <p:sp>
        <p:nvSpPr>
          <p:cNvPr id="5" name="Header Placeholder 4"/>
          <p:cNvSpPr>
            <a:spLocks noGrp="1"/>
          </p:cNvSpPr>
          <p:nvPr>
            <p:ph type="hdr" sz="quarter" idx="11"/>
          </p:nvPr>
        </p:nvSpPr>
        <p:spPr/>
        <p:txBody>
          <a:bodyPr/>
          <a:lstStyle/>
          <a:p>
            <a:r>
              <a:rPr lang="en-US" dirty="0"/>
              <a:t>ENERGY STAR Benchmarking &amp; Certification Advantages</a:t>
            </a:r>
          </a:p>
        </p:txBody>
      </p:sp>
    </p:spTree>
    <p:extLst>
      <p:ext uri="{BB962C8B-B14F-4D97-AF65-F5344CB8AC3E}">
        <p14:creationId xmlns:p14="http://schemas.microsoft.com/office/powerpoint/2010/main" val="170498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4B374E-133F-4300-8A6E-14AC67668E7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6765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4E1B2-AA3C-4255-BA51-C77EB51316D4}"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0550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3AAF-B879-4DE9-821F-4F4DFF43CD71}"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7349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7D8194-2DC6-4B13-89D2-7BBA5015ADF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22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2D118-7E79-464E-A3B4-DA8902C7A3CC}"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514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938368-3711-4DEC-B82F-0227EA87815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60813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6CF67-A7EB-418D-8C5D-64B99031B16D}"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dirty="0"/>
              <a:t>CLW ENTERPRISES</a:t>
            </a:r>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838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9649F-3C9D-4BB1-BD28-BDC790B33A17}"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dirty="0"/>
              <a:t>CLW ENTERPRISES</a:t>
            </a:r>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91180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7ECE4-E1CC-49BB-AC49-804B3699C412}"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dirty="0"/>
              <a:t>CLW ENTERPRISES</a:t>
            </a:r>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24131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86468-39EB-475C-9A86-F8CF201380C6}"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507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BF4F1-DC78-4C9F-8EFD-61F6BF24DBA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1530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77FD2-8047-40CD-94C9-6FFDC4D79855}"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CLW ENTERPRISES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10206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5.jpg"/></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mailto:CLWEnterprises@att.net" TargetMode="External"/><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hyperlink" Target="http://www.clw-enteprise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2436064"/>
          </a:xfrm>
        </p:spPr>
        <p:txBody>
          <a:bodyPr>
            <a:noAutofit/>
          </a:bodyPr>
          <a:lstStyle/>
          <a:p>
            <a:r>
              <a:rPr lang="en-US" sz="5400" b="1" dirty="0">
                <a:solidFill>
                  <a:srgbClr val="573DF5"/>
                </a:solidFill>
              </a:rPr>
              <a:t>ENERGY STAR </a:t>
            </a:r>
            <a:br>
              <a:rPr lang="en-US" sz="5400" b="1" dirty="0">
                <a:solidFill>
                  <a:srgbClr val="00B050"/>
                </a:solidFill>
              </a:rPr>
            </a:br>
            <a:r>
              <a:rPr lang="en-US" sz="3600" b="1" dirty="0">
                <a:solidFill>
                  <a:srgbClr val="00B050"/>
                </a:solidFill>
              </a:rPr>
              <a:t>Benchmarking &amp; Certification Advantages </a:t>
            </a:r>
            <a:br>
              <a:rPr lang="en-US" sz="4800" b="1" dirty="0">
                <a:solidFill>
                  <a:srgbClr val="00B050"/>
                </a:solidFill>
              </a:rPr>
            </a:br>
            <a:r>
              <a:rPr lang="en-US" sz="2400" b="1" dirty="0">
                <a:solidFill>
                  <a:srgbClr val="573DF5"/>
                </a:solidFill>
              </a:rPr>
              <a:t>for</a:t>
            </a:r>
            <a:r>
              <a:rPr lang="en-US" sz="2800" b="1" dirty="0">
                <a:solidFill>
                  <a:srgbClr val="573DF5"/>
                </a:solidFill>
              </a:rPr>
              <a:t> </a:t>
            </a:r>
            <a:br>
              <a:rPr lang="en-US" sz="2800" b="1" dirty="0">
                <a:solidFill>
                  <a:srgbClr val="573DF5"/>
                </a:solidFill>
              </a:rPr>
            </a:br>
            <a:r>
              <a:rPr lang="en-US" sz="2800" b="1" dirty="0">
                <a:solidFill>
                  <a:srgbClr val="573DF5"/>
                </a:solidFill>
              </a:rPr>
              <a:t>Meeting California’s Energy Efficiency Requirements</a:t>
            </a:r>
            <a:endParaRPr lang="en-US" sz="2800" dirty="0">
              <a:solidFill>
                <a:srgbClr val="573DF5"/>
              </a:solidFill>
            </a:endParaRPr>
          </a:p>
        </p:txBody>
      </p:sp>
      <p:sp>
        <p:nvSpPr>
          <p:cNvPr id="3" name="Subtitle 2"/>
          <p:cNvSpPr>
            <a:spLocks noGrp="1"/>
          </p:cNvSpPr>
          <p:nvPr>
            <p:ph type="subTitle" idx="1"/>
          </p:nvPr>
        </p:nvSpPr>
        <p:spPr>
          <a:xfrm>
            <a:off x="1371599" y="3614509"/>
            <a:ext cx="6400800" cy="1682358"/>
          </a:xfrm>
        </p:spPr>
        <p:txBody>
          <a:bodyPr>
            <a:normAutofit fontScale="62500" lnSpcReduction="20000"/>
          </a:bodyPr>
          <a:lstStyle/>
          <a:p>
            <a:r>
              <a:rPr lang="en-US" sz="3400" i="1" dirty="0">
                <a:solidFill>
                  <a:schemeClr val="tx1"/>
                </a:solidFill>
              </a:rPr>
              <a:t>by</a:t>
            </a:r>
          </a:p>
          <a:p>
            <a:r>
              <a:rPr lang="en-US" sz="4600" b="1" i="1" dirty="0">
                <a:solidFill>
                  <a:schemeClr val="tx1"/>
                </a:solidFill>
              </a:rPr>
              <a:t>Corey Lee Wilson </a:t>
            </a:r>
          </a:p>
          <a:p>
            <a:r>
              <a:rPr lang="en-US" sz="3400" dirty="0">
                <a:solidFill>
                  <a:schemeClr val="tx1"/>
                </a:solidFill>
              </a:rPr>
              <a:t>of</a:t>
            </a:r>
          </a:p>
          <a:p>
            <a:r>
              <a:rPr lang="en-US" sz="5100" dirty="0">
                <a:solidFill>
                  <a:srgbClr val="573DF5"/>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6160" y="5365750"/>
            <a:ext cx="1111679" cy="990600"/>
          </a:xfrm>
          <a:prstGeom prst="rect">
            <a:avLst/>
          </a:prstGeom>
        </p:spPr>
      </p:pic>
      <p:sp>
        <p:nvSpPr>
          <p:cNvPr id="5" name="Date Placeholder 4"/>
          <p:cNvSpPr>
            <a:spLocks noGrp="1"/>
          </p:cNvSpPr>
          <p:nvPr>
            <p:ph type="dt" sz="half" idx="10"/>
          </p:nvPr>
        </p:nvSpPr>
        <p:spPr/>
        <p:txBody>
          <a:bodyPr/>
          <a:lstStyle/>
          <a:p>
            <a:fld id="{6426735C-58EA-48C9-B90D-116719AFD6D1}"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714" y="685800"/>
            <a:ext cx="2895600" cy="1981200"/>
          </a:xfrm>
        </p:spPr>
        <p:txBody>
          <a:bodyPr>
            <a:noAutofit/>
          </a:bodyPr>
          <a:lstStyle/>
          <a:p>
            <a:r>
              <a:rPr lang="en-US" sz="3600" dirty="0">
                <a:solidFill>
                  <a:srgbClr val="573DF5"/>
                </a:solidFill>
              </a:rPr>
              <a:t>ENERGY STAR Building Categories</a:t>
            </a:r>
          </a:p>
        </p:txBody>
      </p:sp>
      <p:sp>
        <p:nvSpPr>
          <p:cNvPr id="3" name="Content Placeholder 2"/>
          <p:cNvSpPr>
            <a:spLocks noGrp="1"/>
          </p:cNvSpPr>
          <p:nvPr>
            <p:ph idx="1"/>
          </p:nvPr>
        </p:nvSpPr>
        <p:spPr>
          <a:xfrm>
            <a:off x="3962400" y="990601"/>
            <a:ext cx="4806950" cy="5257800"/>
          </a:xfrm>
        </p:spPr>
        <p:txBody>
          <a:bodyPr>
            <a:noAutofit/>
          </a:bodyPr>
          <a:lstStyle/>
          <a:p>
            <a:pPr marL="0" lvl="0" indent="0">
              <a:spcBef>
                <a:spcPts val="0"/>
              </a:spcBef>
              <a:spcAft>
                <a:spcPts val="800"/>
              </a:spcAft>
              <a:buNone/>
            </a:pPr>
            <a:r>
              <a:rPr lang="en-US" sz="2400" dirty="0"/>
              <a:t>•	Bank branch</a:t>
            </a:r>
          </a:p>
          <a:p>
            <a:pPr marL="0" lvl="0" indent="0">
              <a:spcBef>
                <a:spcPts val="0"/>
              </a:spcBef>
              <a:spcAft>
                <a:spcPts val="800"/>
              </a:spcAft>
              <a:buNone/>
            </a:pPr>
            <a:r>
              <a:rPr lang="en-US" sz="2400" dirty="0"/>
              <a:t>•	Barracks</a:t>
            </a:r>
          </a:p>
          <a:p>
            <a:pPr marL="0" lvl="0" indent="0">
              <a:spcBef>
                <a:spcPts val="0"/>
              </a:spcBef>
              <a:spcAft>
                <a:spcPts val="800"/>
              </a:spcAft>
              <a:buNone/>
            </a:pPr>
            <a:r>
              <a:rPr lang="en-US" sz="2400" dirty="0"/>
              <a:t>•	Courthouse</a:t>
            </a:r>
          </a:p>
          <a:p>
            <a:pPr marL="0" lvl="0" indent="0">
              <a:spcBef>
                <a:spcPts val="0"/>
              </a:spcBef>
              <a:spcAft>
                <a:spcPts val="800"/>
              </a:spcAft>
              <a:buNone/>
            </a:pPr>
            <a:r>
              <a:rPr lang="en-US" sz="2400" dirty="0"/>
              <a:t>•	Data center</a:t>
            </a:r>
          </a:p>
          <a:p>
            <a:pPr marL="0" lvl="0" indent="0">
              <a:spcBef>
                <a:spcPts val="0"/>
              </a:spcBef>
              <a:spcAft>
                <a:spcPts val="800"/>
              </a:spcAft>
              <a:buNone/>
            </a:pPr>
            <a:r>
              <a:rPr lang="en-US" sz="2400" dirty="0"/>
              <a:t>•	Distribution center</a:t>
            </a:r>
          </a:p>
          <a:p>
            <a:pPr marL="0" lvl="0" indent="0">
              <a:spcBef>
                <a:spcPts val="0"/>
              </a:spcBef>
              <a:spcAft>
                <a:spcPts val="800"/>
              </a:spcAft>
              <a:buNone/>
            </a:pPr>
            <a:r>
              <a:rPr lang="en-US" sz="2400" dirty="0"/>
              <a:t>•	Financial office</a:t>
            </a:r>
          </a:p>
          <a:p>
            <a:pPr marL="0" lvl="0" indent="0">
              <a:spcBef>
                <a:spcPts val="0"/>
              </a:spcBef>
              <a:spcAft>
                <a:spcPts val="800"/>
              </a:spcAft>
              <a:buNone/>
            </a:pPr>
            <a:r>
              <a:rPr lang="en-US" sz="2400" dirty="0"/>
              <a:t>•	Hospital (general medical &amp; 	surgical)</a:t>
            </a:r>
          </a:p>
          <a:p>
            <a:pPr marL="0" lvl="0" indent="0">
              <a:spcBef>
                <a:spcPts val="0"/>
              </a:spcBef>
              <a:spcAft>
                <a:spcPts val="800"/>
              </a:spcAft>
              <a:buNone/>
            </a:pPr>
            <a:r>
              <a:rPr lang="en-US" sz="2400" dirty="0"/>
              <a:t>•	Hotel</a:t>
            </a:r>
          </a:p>
          <a:p>
            <a:pPr marL="0" lvl="0" indent="0">
              <a:spcBef>
                <a:spcPts val="0"/>
              </a:spcBef>
              <a:spcAft>
                <a:spcPts val="800"/>
              </a:spcAft>
              <a:buNone/>
            </a:pPr>
            <a:r>
              <a:rPr lang="en-US" sz="2400" dirty="0"/>
              <a:t>•	K-12 school</a:t>
            </a:r>
          </a:p>
          <a:p>
            <a:pPr marL="0" lvl="0" indent="0">
              <a:spcBef>
                <a:spcPts val="0"/>
              </a:spcBef>
              <a:spcAft>
                <a:spcPts val="800"/>
              </a:spcAft>
              <a:buNone/>
            </a:pPr>
            <a:r>
              <a:rPr lang="en-US" sz="2400" dirty="0"/>
              <a:t>•	Medical office</a:t>
            </a:r>
          </a:p>
          <a:p>
            <a:pPr marL="0" lvl="0" indent="0">
              <a:spcBef>
                <a:spcPts val="0"/>
              </a:spcBef>
              <a:spcAft>
                <a:spcPts val="5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10</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686" y="3352800"/>
            <a:ext cx="2619375" cy="2209800"/>
          </a:xfrm>
          <a:prstGeom prst="rect">
            <a:avLst/>
          </a:prstGeom>
        </p:spPr>
      </p:pic>
    </p:spTree>
    <p:extLst>
      <p:ext uri="{BB962C8B-B14F-4D97-AF65-F5344CB8AC3E}">
        <p14:creationId xmlns:p14="http://schemas.microsoft.com/office/powerpoint/2010/main" val="47458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857" y="1219200"/>
            <a:ext cx="2895600" cy="1981200"/>
          </a:xfrm>
        </p:spPr>
        <p:txBody>
          <a:bodyPr>
            <a:noAutofit/>
          </a:bodyPr>
          <a:lstStyle/>
          <a:p>
            <a:r>
              <a:rPr lang="en-US" sz="3600" dirty="0">
                <a:solidFill>
                  <a:srgbClr val="573DF5"/>
                </a:solidFill>
              </a:rPr>
              <a:t>ENERGY STAR Building Categories</a:t>
            </a:r>
            <a:br>
              <a:rPr lang="en-US" sz="3600" dirty="0">
                <a:solidFill>
                  <a:srgbClr val="573DF5"/>
                </a:solidFill>
              </a:rPr>
            </a:br>
            <a:r>
              <a:rPr lang="en-US" sz="3600" dirty="0">
                <a:solidFill>
                  <a:srgbClr val="573DF5"/>
                </a:solidFill>
              </a:rPr>
              <a:t>(cont’d)</a:t>
            </a:r>
          </a:p>
        </p:txBody>
      </p:sp>
      <p:sp>
        <p:nvSpPr>
          <p:cNvPr id="3" name="Content Placeholder 2"/>
          <p:cNvSpPr>
            <a:spLocks noGrp="1"/>
          </p:cNvSpPr>
          <p:nvPr>
            <p:ph idx="1"/>
          </p:nvPr>
        </p:nvSpPr>
        <p:spPr>
          <a:xfrm>
            <a:off x="3962400" y="990601"/>
            <a:ext cx="4806950" cy="5257800"/>
          </a:xfrm>
        </p:spPr>
        <p:txBody>
          <a:bodyPr>
            <a:noAutofit/>
          </a:bodyPr>
          <a:lstStyle/>
          <a:p>
            <a:pPr marL="0" indent="0">
              <a:spcBef>
                <a:spcPts val="0"/>
              </a:spcBef>
              <a:spcAft>
                <a:spcPts val="800"/>
              </a:spcAft>
              <a:buNone/>
            </a:pPr>
            <a:r>
              <a:rPr lang="en-US" sz="2400" dirty="0"/>
              <a:t>•	Multi-family housing</a:t>
            </a:r>
          </a:p>
          <a:p>
            <a:pPr marL="0" indent="0">
              <a:spcBef>
                <a:spcPts val="0"/>
              </a:spcBef>
              <a:spcAft>
                <a:spcPts val="800"/>
              </a:spcAft>
              <a:buNone/>
            </a:pPr>
            <a:r>
              <a:rPr lang="en-US" sz="2400" dirty="0"/>
              <a:t>•	Non-refrigerated warehouse</a:t>
            </a:r>
          </a:p>
          <a:p>
            <a:pPr marL="0" indent="0">
              <a:spcBef>
                <a:spcPts val="0"/>
              </a:spcBef>
              <a:spcAft>
                <a:spcPts val="800"/>
              </a:spcAft>
              <a:buNone/>
            </a:pPr>
            <a:r>
              <a:rPr lang="en-US" sz="2400" dirty="0"/>
              <a:t>•	Office</a:t>
            </a:r>
          </a:p>
          <a:p>
            <a:pPr marL="0" indent="0">
              <a:spcBef>
                <a:spcPts val="0"/>
              </a:spcBef>
              <a:spcAft>
                <a:spcPts val="800"/>
              </a:spcAft>
              <a:buNone/>
            </a:pPr>
            <a:r>
              <a:rPr lang="en-US" sz="2400" dirty="0"/>
              <a:t>•	Refrigerated warehouse</a:t>
            </a:r>
          </a:p>
          <a:p>
            <a:pPr marL="0" indent="0">
              <a:spcBef>
                <a:spcPts val="0"/>
              </a:spcBef>
              <a:spcAft>
                <a:spcPts val="800"/>
              </a:spcAft>
              <a:buNone/>
            </a:pPr>
            <a:r>
              <a:rPr lang="en-US" sz="2400" dirty="0"/>
              <a:t>•	Residence hall/ dormitory</a:t>
            </a:r>
          </a:p>
          <a:p>
            <a:pPr marL="0" indent="0">
              <a:spcBef>
                <a:spcPts val="0"/>
              </a:spcBef>
              <a:spcAft>
                <a:spcPts val="800"/>
              </a:spcAft>
              <a:buNone/>
            </a:pPr>
            <a:r>
              <a:rPr lang="en-US" sz="2400" dirty="0"/>
              <a:t>•	Retail store</a:t>
            </a:r>
          </a:p>
          <a:p>
            <a:pPr marL="0" indent="0">
              <a:spcBef>
                <a:spcPts val="0"/>
              </a:spcBef>
              <a:spcAft>
                <a:spcPts val="800"/>
              </a:spcAft>
              <a:buNone/>
            </a:pPr>
            <a:r>
              <a:rPr lang="en-US" sz="2400" dirty="0"/>
              <a:t>•	Senior care community</a:t>
            </a:r>
          </a:p>
          <a:p>
            <a:pPr marL="0" indent="0">
              <a:spcBef>
                <a:spcPts val="0"/>
              </a:spcBef>
              <a:spcAft>
                <a:spcPts val="800"/>
              </a:spcAft>
              <a:buNone/>
            </a:pPr>
            <a:r>
              <a:rPr lang="en-US" sz="2400" dirty="0"/>
              <a:t>•	Supermarket/grocery store</a:t>
            </a:r>
          </a:p>
          <a:p>
            <a:pPr marL="0" indent="0">
              <a:spcBef>
                <a:spcPts val="0"/>
              </a:spcBef>
              <a:spcAft>
                <a:spcPts val="800"/>
              </a:spcAft>
              <a:buNone/>
            </a:pPr>
            <a:r>
              <a:rPr lang="en-US" sz="2400" dirty="0"/>
              <a:t>•	Wastewater treatment plant</a:t>
            </a:r>
          </a:p>
          <a:p>
            <a:pPr marL="0" indent="0">
              <a:spcBef>
                <a:spcPts val="0"/>
              </a:spcBef>
              <a:spcAft>
                <a:spcPts val="800"/>
              </a:spcAft>
              <a:buNone/>
            </a:pPr>
            <a:r>
              <a:rPr lang="en-US" sz="2400" dirty="0"/>
              <a:t>•	Wholesale club/supercenter</a:t>
            </a:r>
          </a:p>
          <a:p>
            <a:pPr marL="0" indent="0">
              <a:spcBef>
                <a:spcPts val="0"/>
              </a:spcBef>
              <a:spcAft>
                <a:spcPts val="800"/>
              </a:spcAft>
              <a:buNone/>
            </a:pPr>
            <a:r>
              <a:rPr lang="en-US" sz="2400" dirty="0"/>
              <a:t>•	Worship facility</a:t>
            </a:r>
          </a:p>
          <a:p>
            <a:pPr lvl="0"/>
            <a:endParaRPr lang="en-US" sz="24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11</a:t>
            </a:fld>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581400"/>
            <a:ext cx="2590800" cy="2209800"/>
          </a:xfrm>
          <a:prstGeom prst="rect">
            <a:avLst/>
          </a:prstGeom>
        </p:spPr>
      </p:pic>
    </p:spTree>
    <p:extLst>
      <p:ext uri="{BB962C8B-B14F-4D97-AF65-F5344CB8AC3E}">
        <p14:creationId xmlns:p14="http://schemas.microsoft.com/office/powerpoint/2010/main" val="407242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5800" y="2895600"/>
            <a:ext cx="4419600" cy="3352800"/>
          </a:xfrm>
        </p:spPr>
        <p:txBody>
          <a:bodyPr>
            <a:normAutofit fontScale="85000" lnSpcReduction="10000"/>
          </a:bodyPr>
          <a:lstStyle/>
          <a:p>
            <a:r>
              <a:rPr lang="en-US" sz="2600" dirty="0"/>
              <a:t>From 1 to 49 = First Category</a:t>
            </a:r>
          </a:p>
          <a:p>
            <a:endParaRPr lang="en-US" sz="2600" dirty="0"/>
          </a:p>
          <a:p>
            <a:endParaRPr lang="en-US" sz="2600" dirty="0"/>
          </a:p>
          <a:p>
            <a:r>
              <a:rPr lang="en-US" sz="2600" dirty="0"/>
              <a:t>From 50 to 74 = Second Category</a:t>
            </a:r>
          </a:p>
          <a:p>
            <a:endParaRPr lang="en-US" sz="2600" dirty="0"/>
          </a:p>
          <a:p>
            <a:endParaRPr lang="en-US" sz="2600" dirty="0"/>
          </a:p>
          <a:p>
            <a:r>
              <a:rPr lang="en-US" sz="2600" dirty="0"/>
              <a:t>From 74 to 100 = Third Category</a:t>
            </a:r>
          </a:p>
          <a:p>
            <a:endParaRPr lang="en-US" sz="2600" dirty="0"/>
          </a:p>
          <a:p>
            <a:pPr marL="0" indent="0">
              <a:buNone/>
            </a:pPr>
            <a:r>
              <a:rPr lang="en-US" sz="2600" dirty="0"/>
              <a:t> </a:t>
            </a:r>
          </a:p>
        </p:txBody>
      </p:sp>
      <p:sp>
        <p:nvSpPr>
          <p:cNvPr id="4" name="TextBox 3"/>
          <p:cNvSpPr txBox="1"/>
          <p:nvPr/>
        </p:nvSpPr>
        <p:spPr>
          <a:xfrm>
            <a:off x="4495800" y="838200"/>
            <a:ext cx="3810000" cy="1754326"/>
          </a:xfrm>
          <a:prstGeom prst="rect">
            <a:avLst/>
          </a:prstGeom>
          <a:noFill/>
        </p:spPr>
        <p:txBody>
          <a:bodyPr wrap="square" rtlCol="0">
            <a:spAutoFit/>
          </a:bodyPr>
          <a:lstStyle/>
          <a:p>
            <a:r>
              <a:rPr lang="en-US" sz="3600" b="1" dirty="0">
                <a:solidFill>
                  <a:srgbClr val="573DF5"/>
                </a:solidFill>
              </a:rPr>
              <a:t>Understanding the Facility’s Performance</a:t>
            </a:r>
            <a:endParaRPr lang="en-US" sz="3600" b="1" dirty="0">
              <a:solidFill>
                <a:srgbClr val="00B050"/>
              </a:solidFill>
            </a:endParaRP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12</a:t>
            </a:fld>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38200"/>
            <a:ext cx="3506516" cy="4572000"/>
          </a:xfrm>
          <a:prstGeom prst="rect">
            <a:avLst/>
          </a:prstGeom>
        </p:spPr>
      </p:pic>
    </p:spTree>
    <p:extLst>
      <p:ext uri="{BB962C8B-B14F-4D97-AF65-F5344CB8AC3E}">
        <p14:creationId xmlns:p14="http://schemas.microsoft.com/office/powerpoint/2010/main" val="135461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2895600" cy="2286000"/>
          </a:xfrm>
        </p:spPr>
        <p:txBody>
          <a:bodyPr>
            <a:noAutofit/>
          </a:bodyPr>
          <a:lstStyle/>
          <a:p>
            <a:r>
              <a:rPr lang="en-US" sz="3600" dirty="0">
                <a:solidFill>
                  <a:srgbClr val="573DF5"/>
                </a:solidFill>
              </a:rPr>
              <a:t>First Category Ranking and Performance Goals</a:t>
            </a:r>
          </a:p>
        </p:txBody>
      </p:sp>
      <p:sp>
        <p:nvSpPr>
          <p:cNvPr id="3" name="Content Placeholder 2"/>
          <p:cNvSpPr>
            <a:spLocks noGrp="1"/>
          </p:cNvSpPr>
          <p:nvPr>
            <p:ph idx="1"/>
          </p:nvPr>
        </p:nvSpPr>
        <p:spPr>
          <a:xfrm>
            <a:off x="3962400" y="1066799"/>
            <a:ext cx="4806950" cy="5181601"/>
          </a:xfrm>
        </p:spPr>
        <p:txBody>
          <a:bodyPr>
            <a:noAutofit/>
          </a:bodyPr>
          <a:lstStyle/>
          <a:p>
            <a:pPr>
              <a:spcBef>
                <a:spcPts val="0"/>
              </a:spcBef>
              <a:spcAft>
                <a:spcPts val="800"/>
              </a:spcAft>
            </a:pPr>
            <a:r>
              <a:rPr lang="en-US" sz="2400" dirty="0"/>
              <a:t>Score between 1 and 49</a:t>
            </a:r>
          </a:p>
          <a:p>
            <a:pPr>
              <a:spcBef>
                <a:spcPts val="0"/>
              </a:spcBef>
              <a:spcAft>
                <a:spcPts val="800"/>
              </a:spcAft>
            </a:pPr>
            <a:r>
              <a:rPr lang="en-US" sz="2400" dirty="0"/>
              <a:t>Performing below average</a:t>
            </a:r>
          </a:p>
          <a:p>
            <a:pPr>
              <a:spcBef>
                <a:spcPts val="0"/>
              </a:spcBef>
              <a:spcAft>
                <a:spcPts val="800"/>
              </a:spcAft>
            </a:pPr>
            <a:r>
              <a:rPr lang="en-US" sz="2400" dirty="0"/>
              <a:t>Wake-up call, underperforming</a:t>
            </a:r>
          </a:p>
          <a:p>
            <a:pPr>
              <a:spcBef>
                <a:spcPts val="0"/>
              </a:spcBef>
              <a:spcAft>
                <a:spcPts val="800"/>
              </a:spcAft>
            </a:pPr>
            <a:r>
              <a:rPr lang="en-US" sz="2400" dirty="0"/>
              <a:t>Steps to improvement may costly</a:t>
            </a:r>
          </a:p>
          <a:p>
            <a:pPr>
              <a:spcBef>
                <a:spcPts val="0"/>
              </a:spcBef>
              <a:spcAft>
                <a:spcPts val="800"/>
              </a:spcAft>
            </a:pPr>
            <a:r>
              <a:rPr lang="en-US" sz="2400" dirty="0"/>
              <a:t>Investment in energy-efficient equipment</a:t>
            </a:r>
          </a:p>
          <a:p>
            <a:pPr>
              <a:spcBef>
                <a:spcPts val="0"/>
              </a:spcBef>
              <a:spcAft>
                <a:spcPts val="800"/>
              </a:spcAft>
            </a:pPr>
            <a:r>
              <a:rPr lang="en-US" sz="2400" dirty="0"/>
              <a:t>Implement best practices for the maintenance and operation of the equipment</a:t>
            </a:r>
          </a:p>
          <a:p>
            <a:pPr>
              <a:spcBef>
                <a:spcPts val="0"/>
              </a:spcBef>
              <a:spcAft>
                <a:spcPts val="800"/>
              </a:spcAft>
            </a:pPr>
            <a:r>
              <a:rPr lang="en-US" sz="2400" dirty="0"/>
              <a:t>Greatest potential for energy and greenhouse gas reductions</a:t>
            </a:r>
          </a:p>
          <a:p>
            <a:pPr>
              <a:spcBef>
                <a:spcPts val="0"/>
              </a:spcBef>
              <a:spcAft>
                <a:spcPts val="800"/>
              </a:spcAft>
            </a:pPr>
            <a:endParaRPr lang="en-US" sz="24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13</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810000"/>
            <a:ext cx="2466975" cy="1981200"/>
          </a:xfrm>
          <a:prstGeom prst="rect">
            <a:avLst/>
          </a:prstGeom>
        </p:spPr>
      </p:pic>
    </p:spTree>
    <p:extLst>
      <p:ext uri="{BB962C8B-B14F-4D97-AF65-F5344CB8AC3E}">
        <p14:creationId xmlns:p14="http://schemas.microsoft.com/office/powerpoint/2010/main" val="87937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2743200"/>
          </a:xfrm>
        </p:spPr>
        <p:txBody>
          <a:bodyPr>
            <a:noAutofit/>
          </a:bodyPr>
          <a:lstStyle/>
          <a:p>
            <a:r>
              <a:rPr lang="en-US" sz="3600" dirty="0">
                <a:solidFill>
                  <a:srgbClr val="573DF5"/>
                </a:solidFill>
              </a:rPr>
              <a:t>Second Category Ranking and Performance Goals</a:t>
            </a:r>
          </a:p>
        </p:txBody>
      </p:sp>
      <p:sp>
        <p:nvSpPr>
          <p:cNvPr id="3" name="Content Placeholder 2"/>
          <p:cNvSpPr>
            <a:spLocks noGrp="1"/>
          </p:cNvSpPr>
          <p:nvPr>
            <p:ph idx="1"/>
          </p:nvPr>
        </p:nvSpPr>
        <p:spPr>
          <a:xfrm>
            <a:off x="3962400" y="1066799"/>
            <a:ext cx="4806950" cy="5181601"/>
          </a:xfrm>
        </p:spPr>
        <p:txBody>
          <a:bodyPr>
            <a:noAutofit/>
          </a:bodyPr>
          <a:lstStyle/>
          <a:p>
            <a:pPr>
              <a:spcBef>
                <a:spcPts val="0"/>
              </a:spcBef>
              <a:spcAft>
                <a:spcPts val="800"/>
              </a:spcAft>
            </a:pPr>
            <a:r>
              <a:rPr lang="en-US" sz="2400" dirty="0"/>
              <a:t>Score between 50 and 74</a:t>
            </a:r>
          </a:p>
          <a:p>
            <a:pPr>
              <a:spcBef>
                <a:spcPts val="0"/>
              </a:spcBef>
              <a:spcAft>
                <a:spcPts val="800"/>
              </a:spcAft>
            </a:pPr>
            <a:r>
              <a:rPr lang="en-US" sz="2400" dirty="0"/>
              <a:t>Performing at average or above average levels</a:t>
            </a:r>
          </a:p>
          <a:p>
            <a:pPr>
              <a:spcBef>
                <a:spcPts val="0"/>
              </a:spcBef>
              <a:spcAft>
                <a:spcPts val="800"/>
              </a:spcAft>
            </a:pPr>
            <a:r>
              <a:rPr lang="en-US" sz="2400" dirty="0"/>
              <a:t>Steps for improvement not be as intensive as the first category</a:t>
            </a:r>
          </a:p>
          <a:p>
            <a:pPr>
              <a:spcBef>
                <a:spcPts val="0"/>
              </a:spcBef>
              <a:spcAft>
                <a:spcPts val="800"/>
              </a:spcAft>
            </a:pPr>
            <a:r>
              <a:rPr lang="en-US" sz="2400" dirty="0"/>
              <a:t>Goal is to tighten up the operation of the facility </a:t>
            </a:r>
          </a:p>
          <a:p>
            <a:pPr>
              <a:spcBef>
                <a:spcPts val="0"/>
              </a:spcBef>
              <a:spcAft>
                <a:spcPts val="800"/>
              </a:spcAft>
            </a:pPr>
            <a:r>
              <a:rPr lang="en-US" sz="2400" dirty="0"/>
              <a:t>Optimize the performance of the building’s equipment for maximum energy efficiency</a:t>
            </a:r>
          </a:p>
          <a:p>
            <a:pPr>
              <a:spcBef>
                <a:spcPts val="0"/>
              </a:spcBef>
              <a:spcAft>
                <a:spcPts val="800"/>
              </a:spcAft>
            </a:pPr>
            <a:r>
              <a:rPr lang="en-US" sz="2400" dirty="0"/>
              <a:t>Some equipment upgrades may be necessary</a:t>
            </a: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14</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23" y="4038600"/>
            <a:ext cx="2610077" cy="1914525"/>
          </a:xfrm>
          <a:prstGeom prst="rect">
            <a:avLst/>
          </a:prstGeom>
        </p:spPr>
      </p:pic>
    </p:spTree>
    <p:extLst>
      <p:ext uri="{BB962C8B-B14F-4D97-AF65-F5344CB8AC3E}">
        <p14:creationId xmlns:p14="http://schemas.microsoft.com/office/powerpoint/2010/main" val="276913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2362200"/>
          </a:xfrm>
        </p:spPr>
        <p:txBody>
          <a:bodyPr>
            <a:noAutofit/>
          </a:bodyPr>
          <a:lstStyle/>
          <a:p>
            <a:r>
              <a:rPr lang="en-US" sz="3600" dirty="0">
                <a:solidFill>
                  <a:srgbClr val="573DF5"/>
                </a:solidFill>
              </a:rPr>
              <a:t>Third Category Ranking and Performance Goals</a:t>
            </a:r>
          </a:p>
        </p:txBody>
      </p:sp>
      <p:sp>
        <p:nvSpPr>
          <p:cNvPr id="3" name="Content Placeholder 2"/>
          <p:cNvSpPr>
            <a:spLocks noGrp="1"/>
          </p:cNvSpPr>
          <p:nvPr>
            <p:ph idx="1"/>
          </p:nvPr>
        </p:nvSpPr>
        <p:spPr>
          <a:xfrm>
            <a:off x="3962400" y="1066799"/>
            <a:ext cx="4806950" cy="5181601"/>
          </a:xfrm>
        </p:spPr>
        <p:txBody>
          <a:bodyPr>
            <a:noAutofit/>
          </a:bodyPr>
          <a:lstStyle/>
          <a:p>
            <a:pPr>
              <a:spcBef>
                <a:spcPts val="0"/>
              </a:spcBef>
              <a:spcAft>
                <a:spcPts val="800"/>
              </a:spcAft>
            </a:pPr>
            <a:r>
              <a:rPr lang="en-US" sz="2400" dirty="0"/>
              <a:t>Score between 75 and 100</a:t>
            </a:r>
          </a:p>
          <a:p>
            <a:pPr>
              <a:spcBef>
                <a:spcPts val="0"/>
              </a:spcBef>
              <a:spcAft>
                <a:spcPts val="800"/>
              </a:spcAft>
            </a:pPr>
            <a:r>
              <a:rPr lang="en-US" sz="2400" dirty="0"/>
              <a:t>Performing significantly better than their peers</a:t>
            </a:r>
          </a:p>
          <a:p>
            <a:pPr>
              <a:spcBef>
                <a:spcPts val="0"/>
              </a:spcBef>
              <a:spcAft>
                <a:spcPts val="800"/>
              </a:spcAft>
            </a:pPr>
            <a:r>
              <a:rPr lang="en-US" sz="2400" dirty="0"/>
              <a:t>Eligible to receive the ENERGY STAR certification</a:t>
            </a:r>
          </a:p>
          <a:p>
            <a:pPr>
              <a:spcBef>
                <a:spcPts val="0"/>
              </a:spcBef>
              <a:spcAft>
                <a:spcPts val="800"/>
              </a:spcAft>
            </a:pPr>
            <a:r>
              <a:rPr lang="en-US" sz="2400" dirty="0"/>
              <a:t>Boasts reduced energy consumption and improved operating efficiency</a:t>
            </a:r>
          </a:p>
          <a:p>
            <a:pPr>
              <a:spcBef>
                <a:spcPts val="0"/>
              </a:spcBef>
              <a:spcAft>
                <a:spcPts val="800"/>
              </a:spcAft>
            </a:pPr>
            <a:r>
              <a:rPr lang="en-US" sz="2400" dirty="0"/>
              <a:t>Use Portfolio Manager to track further improvements in operations and equipment</a:t>
            </a: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15</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810000"/>
            <a:ext cx="2743200" cy="1743075"/>
          </a:xfrm>
          <a:prstGeom prst="rect">
            <a:avLst/>
          </a:prstGeom>
        </p:spPr>
      </p:pic>
    </p:spTree>
    <p:extLst>
      <p:ext uri="{BB962C8B-B14F-4D97-AF65-F5344CB8AC3E}">
        <p14:creationId xmlns:p14="http://schemas.microsoft.com/office/powerpoint/2010/main" val="3298744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2819400"/>
          </a:xfrm>
        </p:spPr>
        <p:txBody>
          <a:bodyPr>
            <a:noAutofit/>
          </a:bodyPr>
          <a:lstStyle/>
          <a:p>
            <a:r>
              <a:rPr lang="en-US" sz="3600" dirty="0">
                <a:solidFill>
                  <a:srgbClr val="573DF5"/>
                </a:solidFill>
              </a:rPr>
              <a:t>ENERGY STAR Guidelines for Energy Management: </a:t>
            </a:r>
            <a:br>
              <a:rPr lang="en-US" sz="3600" dirty="0">
                <a:solidFill>
                  <a:srgbClr val="573DF5"/>
                </a:solidFill>
              </a:rPr>
            </a:br>
            <a:r>
              <a:rPr lang="en-US" sz="3600" dirty="0">
                <a:solidFill>
                  <a:srgbClr val="573DF5"/>
                </a:solidFill>
              </a:rPr>
              <a:t>7 Steps</a:t>
            </a:r>
          </a:p>
        </p:txBody>
      </p:sp>
      <p:sp>
        <p:nvSpPr>
          <p:cNvPr id="3" name="Content Placeholder 2"/>
          <p:cNvSpPr>
            <a:spLocks noGrp="1"/>
          </p:cNvSpPr>
          <p:nvPr>
            <p:ph idx="1"/>
          </p:nvPr>
        </p:nvSpPr>
        <p:spPr>
          <a:xfrm>
            <a:off x="3962400" y="1066799"/>
            <a:ext cx="4806950" cy="5181601"/>
          </a:xfrm>
        </p:spPr>
        <p:txBody>
          <a:bodyPr>
            <a:noAutofit/>
          </a:bodyPr>
          <a:lstStyle/>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16</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935552"/>
            <a:ext cx="2819399" cy="225776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1240" y="1143000"/>
            <a:ext cx="4240647" cy="5050318"/>
          </a:xfrm>
          <a:prstGeom prst="rect">
            <a:avLst/>
          </a:prstGeom>
        </p:spPr>
      </p:pic>
    </p:spTree>
    <p:extLst>
      <p:ext uri="{BB962C8B-B14F-4D97-AF65-F5344CB8AC3E}">
        <p14:creationId xmlns:p14="http://schemas.microsoft.com/office/powerpoint/2010/main" val="376069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905000"/>
          </a:xfrm>
        </p:spPr>
        <p:txBody>
          <a:bodyPr>
            <a:noAutofit/>
          </a:bodyPr>
          <a:lstStyle/>
          <a:p>
            <a:r>
              <a:rPr lang="en-US" sz="3600" dirty="0">
                <a:solidFill>
                  <a:srgbClr val="573DF5"/>
                </a:solidFill>
              </a:rPr>
              <a:t>STEP 1: Commit to Continuous Improvement</a:t>
            </a:r>
          </a:p>
        </p:txBody>
      </p:sp>
      <p:sp>
        <p:nvSpPr>
          <p:cNvPr id="3" name="Content Placeholder 2"/>
          <p:cNvSpPr>
            <a:spLocks noGrp="1"/>
          </p:cNvSpPr>
          <p:nvPr>
            <p:ph idx="1"/>
          </p:nvPr>
        </p:nvSpPr>
        <p:spPr>
          <a:xfrm>
            <a:off x="4191000" y="3077029"/>
            <a:ext cx="4502150" cy="3200401"/>
          </a:xfrm>
        </p:spPr>
        <p:txBody>
          <a:bodyPr>
            <a:noAutofit/>
          </a:bodyPr>
          <a:lstStyle/>
          <a:p>
            <a:pPr>
              <a:spcBef>
                <a:spcPts val="0"/>
              </a:spcBef>
              <a:spcAft>
                <a:spcPts val="1800"/>
              </a:spcAft>
            </a:pPr>
            <a:r>
              <a:rPr lang="en-US" sz="2800" b="1" dirty="0"/>
              <a:t>Appoint an Energy Director</a:t>
            </a:r>
            <a:endParaRPr lang="en-US" sz="2800" dirty="0"/>
          </a:p>
          <a:p>
            <a:pPr>
              <a:spcBef>
                <a:spcPts val="0"/>
              </a:spcBef>
              <a:spcAft>
                <a:spcPts val="1800"/>
              </a:spcAft>
            </a:pPr>
            <a:r>
              <a:rPr lang="en-US" sz="2800" b="1" dirty="0"/>
              <a:t>Establish an Energy Team</a:t>
            </a:r>
            <a:endParaRPr lang="en-US" sz="2800" dirty="0"/>
          </a:p>
          <a:p>
            <a:pPr>
              <a:spcBef>
                <a:spcPts val="0"/>
              </a:spcBef>
              <a:spcAft>
                <a:spcPts val="1800"/>
              </a:spcAft>
            </a:pPr>
            <a:r>
              <a:rPr lang="en-US" sz="2800" b="1" dirty="0"/>
              <a:t>Institute an Energy Policy</a:t>
            </a:r>
            <a:endParaRPr lang="en-US" sz="28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17</a:t>
            </a:fld>
            <a:endParaRPr lang="en-US" dirty="0"/>
          </a:p>
        </p:txBody>
      </p:sp>
      <p:sp>
        <p:nvSpPr>
          <p:cNvPr id="4" name="TextBox 3"/>
          <p:cNvSpPr txBox="1"/>
          <p:nvPr/>
        </p:nvSpPr>
        <p:spPr>
          <a:xfrm>
            <a:off x="830943" y="3048000"/>
            <a:ext cx="3124200" cy="2246769"/>
          </a:xfrm>
          <a:prstGeom prst="rect">
            <a:avLst/>
          </a:prstGeom>
          <a:noFill/>
        </p:spPr>
        <p:txBody>
          <a:bodyPr wrap="square" rtlCol="0">
            <a:spAutoFit/>
          </a:bodyPr>
          <a:lstStyle/>
          <a:p>
            <a:r>
              <a:rPr lang="en-US" sz="2000" b="1" dirty="0"/>
              <a:t>To establish their energy program, leading organizations form a dedicated energy team and/or energy champion and institute an energy policy.</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295400"/>
            <a:ext cx="4267200" cy="956217"/>
          </a:xfrm>
          <a:prstGeom prst="rect">
            <a:avLst/>
          </a:prstGeom>
        </p:spPr>
      </p:pic>
    </p:spTree>
    <p:extLst>
      <p:ext uri="{BB962C8B-B14F-4D97-AF65-F5344CB8AC3E}">
        <p14:creationId xmlns:p14="http://schemas.microsoft.com/office/powerpoint/2010/main" val="532260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371600"/>
          </a:xfrm>
        </p:spPr>
        <p:txBody>
          <a:bodyPr>
            <a:noAutofit/>
          </a:bodyPr>
          <a:lstStyle/>
          <a:p>
            <a:r>
              <a:rPr lang="en-US" sz="3600" dirty="0">
                <a:solidFill>
                  <a:srgbClr val="573DF5"/>
                </a:solidFill>
              </a:rPr>
              <a:t>STEP 2: Assess Performance</a:t>
            </a:r>
          </a:p>
        </p:txBody>
      </p:sp>
      <p:sp>
        <p:nvSpPr>
          <p:cNvPr id="3" name="Content Placeholder 2"/>
          <p:cNvSpPr>
            <a:spLocks noGrp="1"/>
          </p:cNvSpPr>
          <p:nvPr>
            <p:ph idx="1"/>
          </p:nvPr>
        </p:nvSpPr>
        <p:spPr>
          <a:xfrm>
            <a:off x="3810000" y="2743200"/>
            <a:ext cx="5181600" cy="3505201"/>
          </a:xfrm>
        </p:spPr>
        <p:txBody>
          <a:bodyPr>
            <a:noAutofit/>
          </a:bodyPr>
          <a:lstStyle/>
          <a:p>
            <a:pPr>
              <a:spcBef>
                <a:spcPts val="0"/>
              </a:spcBef>
              <a:spcAft>
                <a:spcPts val="1800"/>
              </a:spcAft>
            </a:pPr>
            <a:r>
              <a:rPr lang="en-US" sz="2800" b="1" dirty="0"/>
              <a:t>Gather and track data </a:t>
            </a:r>
          </a:p>
          <a:p>
            <a:pPr>
              <a:spcBef>
                <a:spcPts val="0"/>
              </a:spcBef>
              <a:spcAft>
                <a:spcPts val="1800"/>
              </a:spcAft>
            </a:pPr>
            <a:r>
              <a:rPr lang="en-US" sz="2800" b="1" dirty="0"/>
              <a:t>Establish baselines</a:t>
            </a:r>
          </a:p>
          <a:p>
            <a:pPr>
              <a:spcBef>
                <a:spcPts val="0"/>
              </a:spcBef>
              <a:spcAft>
                <a:spcPts val="1800"/>
              </a:spcAft>
            </a:pPr>
            <a:r>
              <a:rPr lang="en-US" sz="2800" b="1" dirty="0"/>
              <a:t>Benchmark </a:t>
            </a:r>
          </a:p>
          <a:p>
            <a:pPr>
              <a:spcBef>
                <a:spcPts val="0"/>
              </a:spcBef>
              <a:spcAft>
                <a:spcPts val="1800"/>
              </a:spcAft>
            </a:pPr>
            <a:r>
              <a:rPr lang="en-US" sz="2800" b="1" dirty="0"/>
              <a:t>Analyze </a:t>
            </a:r>
          </a:p>
          <a:p>
            <a:pPr>
              <a:spcBef>
                <a:spcPts val="0"/>
              </a:spcBef>
              <a:spcAft>
                <a:spcPts val="1800"/>
              </a:spcAft>
            </a:pPr>
            <a:r>
              <a:rPr lang="en-US" sz="2800" b="1" dirty="0"/>
              <a:t>Technical assessments &amp; audits </a:t>
            </a:r>
            <a:endParaRPr lang="en-US" sz="28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18</a:t>
            </a:fld>
            <a:endParaRPr lang="en-US" dirty="0"/>
          </a:p>
        </p:txBody>
      </p:sp>
      <p:sp>
        <p:nvSpPr>
          <p:cNvPr id="4" name="TextBox 3"/>
          <p:cNvSpPr txBox="1"/>
          <p:nvPr/>
        </p:nvSpPr>
        <p:spPr>
          <a:xfrm>
            <a:off x="816428" y="2971800"/>
            <a:ext cx="2764971" cy="2246769"/>
          </a:xfrm>
          <a:prstGeom prst="rect">
            <a:avLst/>
          </a:prstGeom>
          <a:noFill/>
        </p:spPr>
        <p:txBody>
          <a:bodyPr wrap="square" rtlCol="0">
            <a:spAutoFit/>
          </a:bodyPr>
          <a:lstStyle/>
          <a:p>
            <a:r>
              <a:rPr lang="en-US" sz="2000" b="1" dirty="0"/>
              <a:t>Understanding current and past energy use is how many organizations identify opportunities to improve energy performance and gain financial benefits.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295399"/>
            <a:ext cx="4267200" cy="956217"/>
          </a:xfrm>
          <a:prstGeom prst="rect">
            <a:avLst/>
          </a:prstGeom>
        </p:spPr>
      </p:pic>
    </p:spTree>
    <p:extLst>
      <p:ext uri="{BB962C8B-B14F-4D97-AF65-F5344CB8AC3E}">
        <p14:creationId xmlns:p14="http://schemas.microsoft.com/office/powerpoint/2010/main" val="409926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371600"/>
          </a:xfrm>
        </p:spPr>
        <p:txBody>
          <a:bodyPr>
            <a:noAutofit/>
          </a:bodyPr>
          <a:lstStyle/>
          <a:p>
            <a:r>
              <a:rPr lang="en-US" sz="3600" dirty="0">
                <a:solidFill>
                  <a:srgbClr val="573DF5"/>
                </a:solidFill>
              </a:rPr>
              <a:t>STEP 3: Set Goals</a:t>
            </a:r>
          </a:p>
        </p:txBody>
      </p:sp>
      <p:sp>
        <p:nvSpPr>
          <p:cNvPr id="3" name="Content Placeholder 2"/>
          <p:cNvSpPr>
            <a:spLocks noGrp="1"/>
          </p:cNvSpPr>
          <p:nvPr>
            <p:ph idx="1"/>
          </p:nvPr>
        </p:nvSpPr>
        <p:spPr>
          <a:xfrm>
            <a:off x="3962400" y="3124201"/>
            <a:ext cx="4806950" cy="2209800"/>
          </a:xfrm>
        </p:spPr>
        <p:txBody>
          <a:bodyPr>
            <a:noAutofit/>
          </a:bodyPr>
          <a:lstStyle/>
          <a:p>
            <a:pPr>
              <a:spcBef>
                <a:spcPts val="0"/>
              </a:spcBef>
              <a:spcAft>
                <a:spcPts val="1800"/>
              </a:spcAft>
            </a:pPr>
            <a:r>
              <a:rPr lang="en-US" sz="2800" b="1" dirty="0"/>
              <a:t>Determine scope </a:t>
            </a:r>
          </a:p>
          <a:p>
            <a:pPr>
              <a:spcBef>
                <a:spcPts val="0"/>
              </a:spcBef>
              <a:spcAft>
                <a:spcPts val="1800"/>
              </a:spcAft>
            </a:pPr>
            <a:r>
              <a:rPr lang="en-US" sz="2800" b="1" dirty="0"/>
              <a:t>Estimate potential for improvement</a:t>
            </a:r>
          </a:p>
          <a:p>
            <a:pPr>
              <a:spcBef>
                <a:spcPts val="0"/>
              </a:spcBef>
              <a:spcAft>
                <a:spcPts val="1800"/>
              </a:spcAft>
            </a:pPr>
            <a:r>
              <a:rPr lang="en-US" sz="2800" b="1" dirty="0"/>
              <a:t>Establish goals</a:t>
            </a:r>
            <a:endParaRPr lang="en-US" sz="28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19</a:t>
            </a:fld>
            <a:endParaRPr lang="en-US" dirty="0"/>
          </a:p>
        </p:txBody>
      </p:sp>
      <p:sp>
        <p:nvSpPr>
          <p:cNvPr id="4" name="TextBox 3"/>
          <p:cNvSpPr txBox="1"/>
          <p:nvPr/>
        </p:nvSpPr>
        <p:spPr>
          <a:xfrm>
            <a:off x="816428" y="2971800"/>
            <a:ext cx="2917372" cy="2246769"/>
          </a:xfrm>
          <a:prstGeom prst="rect">
            <a:avLst/>
          </a:prstGeom>
          <a:noFill/>
        </p:spPr>
        <p:txBody>
          <a:bodyPr wrap="square" rtlCol="0">
            <a:spAutoFit/>
          </a:bodyPr>
          <a:lstStyle/>
          <a:p>
            <a:r>
              <a:rPr lang="en-US" sz="2000" b="1" dirty="0"/>
              <a:t>Setting clear and measurable goals is critical for understanding intended results, developing effective strategies, and reaping financial gains.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437433"/>
            <a:ext cx="4267200" cy="956217"/>
          </a:xfrm>
          <a:prstGeom prst="rect">
            <a:avLst/>
          </a:prstGeom>
        </p:spPr>
      </p:pic>
    </p:spTree>
    <p:extLst>
      <p:ext uri="{BB962C8B-B14F-4D97-AF65-F5344CB8AC3E}">
        <p14:creationId xmlns:p14="http://schemas.microsoft.com/office/powerpoint/2010/main" val="384424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914" y="2362199"/>
            <a:ext cx="5065486" cy="4191001"/>
          </a:xfrm>
        </p:spPr>
        <p:txBody>
          <a:bodyPr>
            <a:noAutofit/>
          </a:bodyPr>
          <a:lstStyle/>
          <a:p>
            <a:r>
              <a:rPr lang="en-US" sz="2200" b="1" dirty="0"/>
              <a:t>AB32, the California Global Warming Solutions Act of 2006 </a:t>
            </a:r>
            <a:r>
              <a:rPr lang="en-US" sz="2200" dirty="0"/>
              <a:t>–</a:t>
            </a:r>
            <a:r>
              <a:rPr lang="en-US" sz="2200" b="1" dirty="0"/>
              <a:t> </a:t>
            </a:r>
            <a:r>
              <a:rPr lang="en-US" sz="2200" dirty="0"/>
              <a:t>Requires  California to reduce its GHG emissions by 15 percent to 1990 levels by 2020. </a:t>
            </a:r>
          </a:p>
          <a:p>
            <a:pPr marL="0" indent="0">
              <a:buNone/>
            </a:pPr>
            <a:endParaRPr lang="en-US" sz="1000" b="1" dirty="0"/>
          </a:p>
          <a:p>
            <a:r>
              <a:rPr lang="en-US" sz="2200" b="1" dirty="0"/>
              <a:t>Zero Net Energy (ZNE</a:t>
            </a:r>
            <a:r>
              <a:rPr lang="en-US" sz="2200" dirty="0"/>
              <a:t>)</a:t>
            </a:r>
            <a:r>
              <a:rPr lang="en-US" sz="2200" b="1" dirty="0"/>
              <a:t> Goals </a:t>
            </a:r>
            <a:r>
              <a:rPr lang="en-US" sz="2200" dirty="0"/>
              <a:t>– Are targeting the reduction of GHG emissions for all new and existing commercial buildings to 40 percent below 1990 levels by the year 2030.</a:t>
            </a:r>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3200" b="1" dirty="0">
                <a:solidFill>
                  <a:srgbClr val="573DF5"/>
                </a:solidFill>
              </a:rPr>
              <a:t>ENERGY STAR Benchmarking &amp; Certifications Advantages</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a:t>
            </a:fld>
            <a:endParaRPr lang="en-US" dirty="0"/>
          </a:p>
        </p:txBody>
      </p:sp>
      <p:sp>
        <p:nvSpPr>
          <p:cNvPr id="8" name="TextBox 7"/>
          <p:cNvSpPr txBox="1"/>
          <p:nvPr/>
        </p:nvSpPr>
        <p:spPr>
          <a:xfrm>
            <a:off x="3581400" y="850641"/>
            <a:ext cx="5181600" cy="954107"/>
          </a:xfrm>
          <a:prstGeom prst="rect">
            <a:avLst/>
          </a:prstGeom>
          <a:noFill/>
        </p:spPr>
        <p:txBody>
          <a:bodyPr wrap="square" rtlCol="0">
            <a:spAutoFit/>
          </a:bodyPr>
          <a:lstStyle/>
          <a:p>
            <a:pPr lvl="0"/>
            <a:r>
              <a:rPr lang="en-US" sz="2800" b="1" dirty="0"/>
              <a:t>Who Needs a High-Performance Building in California? You do!</a:t>
            </a:r>
            <a:endParaRPr lang="en-US"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129" y="3428999"/>
            <a:ext cx="2857500" cy="2057400"/>
          </a:xfrm>
          <a:prstGeom prst="rect">
            <a:avLst/>
          </a:prstGeom>
        </p:spPr>
      </p:pic>
    </p:spTree>
    <p:extLst>
      <p:ext uri="{BB962C8B-B14F-4D97-AF65-F5344CB8AC3E}">
        <p14:creationId xmlns:p14="http://schemas.microsoft.com/office/powerpoint/2010/main" val="287151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371600"/>
          </a:xfrm>
        </p:spPr>
        <p:txBody>
          <a:bodyPr>
            <a:noAutofit/>
          </a:bodyPr>
          <a:lstStyle/>
          <a:p>
            <a:r>
              <a:rPr lang="en-US" sz="3600" dirty="0">
                <a:solidFill>
                  <a:srgbClr val="573DF5"/>
                </a:solidFill>
              </a:rPr>
              <a:t>STEP 4: Create an Action Plan</a:t>
            </a:r>
          </a:p>
        </p:txBody>
      </p:sp>
      <p:sp>
        <p:nvSpPr>
          <p:cNvPr id="3" name="Content Placeholder 2"/>
          <p:cNvSpPr>
            <a:spLocks noGrp="1"/>
          </p:cNvSpPr>
          <p:nvPr>
            <p:ph idx="1"/>
          </p:nvPr>
        </p:nvSpPr>
        <p:spPr>
          <a:xfrm>
            <a:off x="3962400" y="3124201"/>
            <a:ext cx="4806950" cy="2209800"/>
          </a:xfrm>
        </p:spPr>
        <p:txBody>
          <a:bodyPr>
            <a:noAutofit/>
          </a:bodyPr>
          <a:lstStyle/>
          <a:p>
            <a:pPr>
              <a:spcBef>
                <a:spcPts val="0"/>
              </a:spcBef>
              <a:spcAft>
                <a:spcPts val="1800"/>
              </a:spcAft>
            </a:pPr>
            <a:r>
              <a:rPr lang="en-US" sz="2800" b="1" dirty="0"/>
              <a:t>Define technical steps and targets</a:t>
            </a:r>
          </a:p>
          <a:p>
            <a:pPr>
              <a:spcBef>
                <a:spcPts val="0"/>
              </a:spcBef>
              <a:spcAft>
                <a:spcPts val="1800"/>
              </a:spcAft>
            </a:pPr>
            <a:r>
              <a:rPr lang="en-US" sz="2800" b="1" dirty="0"/>
              <a:t>Determine roles and resources</a:t>
            </a:r>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20</a:t>
            </a:fld>
            <a:endParaRPr lang="en-US" dirty="0"/>
          </a:p>
        </p:txBody>
      </p:sp>
      <p:sp>
        <p:nvSpPr>
          <p:cNvPr id="4" name="TextBox 3"/>
          <p:cNvSpPr txBox="1"/>
          <p:nvPr/>
        </p:nvSpPr>
        <p:spPr>
          <a:xfrm>
            <a:off x="816428" y="2971800"/>
            <a:ext cx="2917372" cy="1938992"/>
          </a:xfrm>
          <a:prstGeom prst="rect">
            <a:avLst/>
          </a:prstGeom>
          <a:noFill/>
        </p:spPr>
        <p:txBody>
          <a:bodyPr wrap="square" rtlCol="0">
            <a:spAutoFit/>
          </a:bodyPr>
          <a:lstStyle/>
          <a:p>
            <a:r>
              <a:rPr lang="en-US" sz="2000" b="1" dirty="0"/>
              <a:t>Successful organizations use a detailed action plan to ensure a systematic process to implement energy performance measures.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430348"/>
            <a:ext cx="4267200" cy="956217"/>
          </a:xfrm>
          <a:prstGeom prst="rect">
            <a:avLst/>
          </a:prstGeom>
        </p:spPr>
      </p:pic>
    </p:spTree>
    <p:extLst>
      <p:ext uri="{BB962C8B-B14F-4D97-AF65-F5344CB8AC3E}">
        <p14:creationId xmlns:p14="http://schemas.microsoft.com/office/powerpoint/2010/main" val="632025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2057400"/>
          </a:xfrm>
        </p:spPr>
        <p:txBody>
          <a:bodyPr>
            <a:noAutofit/>
          </a:bodyPr>
          <a:lstStyle/>
          <a:p>
            <a:r>
              <a:rPr lang="en-US" sz="3600" dirty="0">
                <a:solidFill>
                  <a:srgbClr val="573DF5"/>
                </a:solidFill>
              </a:rPr>
              <a:t>STEP 5: Implement the Action Plan</a:t>
            </a:r>
          </a:p>
        </p:txBody>
      </p:sp>
      <p:sp>
        <p:nvSpPr>
          <p:cNvPr id="3" name="Content Placeholder 2"/>
          <p:cNvSpPr>
            <a:spLocks noGrp="1"/>
          </p:cNvSpPr>
          <p:nvPr>
            <p:ph idx="1"/>
          </p:nvPr>
        </p:nvSpPr>
        <p:spPr>
          <a:xfrm>
            <a:off x="3962400" y="2590800"/>
            <a:ext cx="4806950" cy="3352799"/>
          </a:xfrm>
        </p:spPr>
        <p:txBody>
          <a:bodyPr>
            <a:noAutofit/>
          </a:bodyPr>
          <a:lstStyle/>
          <a:p>
            <a:pPr>
              <a:spcBef>
                <a:spcPts val="0"/>
              </a:spcBef>
              <a:spcAft>
                <a:spcPts val="1800"/>
              </a:spcAft>
            </a:pPr>
            <a:r>
              <a:rPr lang="en-US" sz="2800" b="1" dirty="0"/>
              <a:t>Create a communication plan </a:t>
            </a:r>
          </a:p>
          <a:p>
            <a:pPr>
              <a:spcBef>
                <a:spcPts val="0"/>
              </a:spcBef>
              <a:spcAft>
                <a:spcPts val="1800"/>
              </a:spcAft>
            </a:pPr>
            <a:r>
              <a:rPr lang="en-US" sz="2800" b="1" dirty="0"/>
              <a:t>Raise awareness </a:t>
            </a:r>
          </a:p>
          <a:p>
            <a:pPr>
              <a:spcBef>
                <a:spcPts val="0"/>
              </a:spcBef>
              <a:spcAft>
                <a:spcPts val="1800"/>
              </a:spcAft>
            </a:pPr>
            <a:r>
              <a:rPr lang="en-US" sz="2800" b="1" dirty="0"/>
              <a:t>Build capacity </a:t>
            </a:r>
          </a:p>
          <a:p>
            <a:pPr>
              <a:spcBef>
                <a:spcPts val="0"/>
              </a:spcBef>
              <a:spcAft>
                <a:spcPts val="1800"/>
              </a:spcAft>
            </a:pPr>
            <a:r>
              <a:rPr lang="en-US" sz="2800" b="1" dirty="0"/>
              <a:t>Motivate </a:t>
            </a:r>
          </a:p>
          <a:p>
            <a:pPr>
              <a:spcBef>
                <a:spcPts val="0"/>
              </a:spcBef>
              <a:spcAft>
                <a:spcPts val="1800"/>
              </a:spcAft>
            </a:pPr>
            <a:r>
              <a:rPr lang="en-US" sz="2800" b="1" dirty="0"/>
              <a:t>Track and monitor</a:t>
            </a:r>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21</a:t>
            </a:fld>
            <a:endParaRPr lang="en-US" dirty="0"/>
          </a:p>
        </p:txBody>
      </p:sp>
      <p:sp>
        <p:nvSpPr>
          <p:cNvPr id="4" name="TextBox 3"/>
          <p:cNvSpPr txBox="1"/>
          <p:nvPr/>
        </p:nvSpPr>
        <p:spPr>
          <a:xfrm>
            <a:off x="816428" y="3733800"/>
            <a:ext cx="2917372" cy="2246769"/>
          </a:xfrm>
          <a:prstGeom prst="rect">
            <a:avLst/>
          </a:prstGeom>
          <a:noFill/>
        </p:spPr>
        <p:txBody>
          <a:bodyPr wrap="square" rtlCol="0">
            <a:spAutoFit/>
          </a:bodyPr>
          <a:lstStyle/>
          <a:p>
            <a:r>
              <a:rPr lang="en-US" sz="2000" b="1" dirty="0"/>
              <a:t>Gain the support and cooperation of key people at different levels within the organization is an important factor for successful action plan implementation.</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430348"/>
            <a:ext cx="4267200" cy="956217"/>
          </a:xfrm>
          <a:prstGeom prst="rect">
            <a:avLst/>
          </a:prstGeom>
        </p:spPr>
      </p:pic>
    </p:spTree>
    <p:extLst>
      <p:ext uri="{BB962C8B-B14F-4D97-AF65-F5344CB8AC3E}">
        <p14:creationId xmlns:p14="http://schemas.microsoft.com/office/powerpoint/2010/main" val="160044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600200"/>
          </a:xfrm>
        </p:spPr>
        <p:txBody>
          <a:bodyPr>
            <a:noAutofit/>
          </a:bodyPr>
          <a:lstStyle/>
          <a:p>
            <a:r>
              <a:rPr lang="en-US" sz="3600" dirty="0">
                <a:solidFill>
                  <a:srgbClr val="573DF5"/>
                </a:solidFill>
              </a:rPr>
              <a:t>STEP 6: Evaluate Progress</a:t>
            </a:r>
          </a:p>
        </p:txBody>
      </p:sp>
      <p:sp>
        <p:nvSpPr>
          <p:cNvPr id="3" name="Content Placeholder 2"/>
          <p:cNvSpPr>
            <a:spLocks noGrp="1"/>
          </p:cNvSpPr>
          <p:nvPr>
            <p:ph idx="1"/>
          </p:nvPr>
        </p:nvSpPr>
        <p:spPr>
          <a:xfrm>
            <a:off x="4191000" y="3505200"/>
            <a:ext cx="4578350" cy="2438399"/>
          </a:xfrm>
        </p:spPr>
        <p:txBody>
          <a:bodyPr>
            <a:noAutofit/>
          </a:bodyPr>
          <a:lstStyle/>
          <a:p>
            <a:pPr>
              <a:spcBef>
                <a:spcPts val="0"/>
              </a:spcBef>
              <a:spcAft>
                <a:spcPts val="1800"/>
              </a:spcAft>
            </a:pPr>
            <a:r>
              <a:rPr lang="en-US" sz="2800" b="1" dirty="0"/>
              <a:t>Measure results </a:t>
            </a:r>
          </a:p>
          <a:p>
            <a:pPr>
              <a:spcBef>
                <a:spcPts val="0"/>
              </a:spcBef>
              <a:spcAft>
                <a:spcPts val="1800"/>
              </a:spcAft>
            </a:pPr>
            <a:r>
              <a:rPr lang="en-US" sz="2800" b="1" dirty="0"/>
              <a:t>Review action plan </a:t>
            </a:r>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22</a:t>
            </a:fld>
            <a:endParaRPr lang="en-US" dirty="0"/>
          </a:p>
        </p:txBody>
      </p:sp>
      <p:sp>
        <p:nvSpPr>
          <p:cNvPr id="4" name="TextBox 3"/>
          <p:cNvSpPr txBox="1"/>
          <p:nvPr/>
        </p:nvSpPr>
        <p:spPr>
          <a:xfrm>
            <a:off x="816428" y="3276600"/>
            <a:ext cx="2917372" cy="1938992"/>
          </a:xfrm>
          <a:prstGeom prst="rect">
            <a:avLst/>
          </a:prstGeom>
          <a:noFill/>
        </p:spPr>
        <p:txBody>
          <a:bodyPr wrap="square" rtlCol="0">
            <a:spAutoFit/>
          </a:bodyPr>
          <a:lstStyle/>
          <a:p>
            <a:r>
              <a:rPr lang="en-US" sz="2000" b="1" dirty="0"/>
              <a:t>Evaluation results used by many organizations to create new action plans, identify best practices, and set new performance goals.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682794"/>
            <a:ext cx="4267200" cy="956217"/>
          </a:xfrm>
          <a:prstGeom prst="rect">
            <a:avLst/>
          </a:prstGeom>
        </p:spPr>
      </p:pic>
    </p:spTree>
    <p:extLst>
      <p:ext uri="{BB962C8B-B14F-4D97-AF65-F5344CB8AC3E}">
        <p14:creationId xmlns:p14="http://schemas.microsoft.com/office/powerpoint/2010/main" val="2956235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3276600" cy="1600200"/>
          </a:xfrm>
        </p:spPr>
        <p:txBody>
          <a:bodyPr>
            <a:noAutofit/>
          </a:bodyPr>
          <a:lstStyle/>
          <a:p>
            <a:r>
              <a:rPr lang="en-US" sz="3600" dirty="0">
                <a:solidFill>
                  <a:srgbClr val="573DF5"/>
                </a:solidFill>
              </a:rPr>
              <a:t>STEP 7: Recognizing Achievements</a:t>
            </a:r>
          </a:p>
        </p:txBody>
      </p:sp>
      <p:sp>
        <p:nvSpPr>
          <p:cNvPr id="3" name="Content Placeholder 2"/>
          <p:cNvSpPr>
            <a:spLocks noGrp="1"/>
          </p:cNvSpPr>
          <p:nvPr>
            <p:ph idx="1"/>
          </p:nvPr>
        </p:nvSpPr>
        <p:spPr>
          <a:xfrm>
            <a:off x="4191000" y="3505200"/>
            <a:ext cx="4800600" cy="2438399"/>
          </a:xfrm>
        </p:spPr>
        <p:txBody>
          <a:bodyPr>
            <a:noAutofit/>
          </a:bodyPr>
          <a:lstStyle/>
          <a:p>
            <a:pPr>
              <a:spcBef>
                <a:spcPts val="0"/>
              </a:spcBef>
              <a:spcAft>
                <a:spcPts val="1800"/>
              </a:spcAft>
            </a:pPr>
            <a:r>
              <a:rPr lang="en-US" sz="2800" b="1" dirty="0"/>
              <a:t>Providing internal recognition </a:t>
            </a:r>
          </a:p>
          <a:p>
            <a:pPr>
              <a:spcBef>
                <a:spcPts val="0"/>
              </a:spcBef>
              <a:spcAft>
                <a:spcPts val="1800"/>
              </a:spcAft>
            </a:pPr>
            <a:r>
              <a:rPr lang="en-US" sz="2800" b="1" dirty="0"/>
              <a:t>Receiving external recognition</a:t>
            </a:r>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23</a:t>
            </a:fld>
            <a:endParaRPr lang="en-US" dirty="0"/>
          </a:p>
        </p:txBody>
      </p:sp>
      <p:sp>
        <p:nvSpPr>
          <p:cNvPr id="4" name="TextBox 3"/>
          <p:cNvSpPr txBox="1"/>
          <p:nvPr/>
        </p:nvSpPr>
        <p:spPr>
          <a:xfrm>
            <a:off x="816428" y="3276600"/>
            <a:ext cx="2917372" cy="2246769"/>
          </a:xfrm>
          <a:prstGeom prst="rect">
            <a:avLst/>
          </a:prstGeom>
          <a:noFill/>
        </p:spPr>
        <p:txBody>
          <a:bodyPr wrap="square" rtlCol="0">
            <a:spAutoFit/>
          </a:bodyPr>
          <a:lstStyle/>
          <a:p>
            <a:r>
              <a:rPr lang="en-US" sz="2000" b="1" dirty="0"/>
              <a:t>Provide and seek recognition for energy management achievements as a proven step for sustaining momentum and support for your program.</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676400"/>
            <a:ext cx="4267200" cy="956217"/>
          </a:xfrm>
          <a:prstGeom prst="rect">
            <a:avLst/>
          </a:prstGeom>
        </p:spPr>
      </p:pic>
    </p:spTree>
    <p:extLst>
      <p:ext uri="{BB962C8B-B14F-4D97-AF65-F5344CB8AC3E}">
        <p14:creationId xmlns:p14="http://schemas.microsoft.com/office/powerpoint/2010/main" val="375822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038600"/>
            <a:ext cx="2590800" cy="1981200"/>
          </a:xfrm>
        </p:spPr>
        <p:txBody>
          <a:bodyPr>
            <a:noAutofit/>
          </a:bodyPr>
          <a:lstStyle/>
          <a:p>
            <a:r>
              <a:rPr lang="en-US" sz="3200" dirty="0">
                <a:solidFill>
                  <a:srgbClr val="573DF5"/>
                </a:solidFill>
              </a:rPr>
              <a:t>Benefits of ENERGY STAR </a:t>
            </a:r>
            <a:br>
              <a:rPr lang="en-US" sz="3200" dirty="0">
                <a:solidFill>
                  <a:srgbClr val="573DF5"/>
                </a:solidFill>
              </a:rPr>
            </a:br>
            <a:r>
              <a:rPr lang="en-US" sz="3200" dirty="0">
                <a:solidFill>
                  <a:srgbClr val="573DF5"/>
                </a:solidFill>
              </a:rPr>
              <a:t>Label Certified Buildings</a:t>
            </a:r>
          </a:p>
        </p:txBody>
      </p:sp>
      <p:sp>
        <p:nvSpPr>
          <p:cNvPr id="3" name="Content Placeholder 2"/>
          <p:cNvSpPr>
            <a:spLocks noGrp="1"/>
          </p:cNvSpPr>
          <p:nvPr>
            <p:ph idx="1"/>
          </p:nvPr>
        </p:nvSpPr>
        <p:spPr>
          <a:xfrm>
            <a:off x="3962400" y="990601"/>
            <a:ext cx="4806950" cy="5257800"/>
          </a:xfrm>
        </p:spPr>
        <p:txBody>
          <a:bodyPr>
            <a:noAutofit/>
          </a:bodyPr>
          <a:lstStyle/>
          <a:p>
            <a:pPr lvl="0">
              <a:spcBef>
                <a:spcPts val="0"/>
              </a:spcBef>
            </a:pPr>
            <a:r>
              <a:rPr lang="en-US" sz="2400" dirty="0"/>
              <a:t>5% - 10% average lower energy and utility costs</a:t>
            </a:r>
          </a:p>
          <a:p>
            <a:pPr lvl="0">
              <a:spcBef>
                <a:spcPts val="0"/>
              </a:spcBef>
            </a:pPr>
            <a:endParaRPr lang="en-US" sz="2400" dirty="0"/>
          </a:p>
          <a:p>
            <a:pPr lvl="0">
              <a:spcBef>
                <a:spcPts val="0"/>
              </a:spcBef>
            </a:pPr>
            <a:r>
              <a:rPr lang="en-US" sz="2400" dirty="0"/>
              <a:t>35% less operating costs than similar buildings</a:t>
            </a:r>
          </a:p>
          <a:p>
            <a:pPr lvl="0">
              <a:spcBef>
                <a:spcPts val="0"/>
              </a:spcBef>
            </a:pPr>
            <a:endParaRPr lang="en-US" sz="2400" dirty="0"/>
          </a:p>
          <a:p>
            <a:pPr lvl="0">
              <a:spcBef>
                <a:spcPts val="0"/>
              </a:spcBef>
            </a:pPr>
            <a:r>
              <a:rPr lang="en-US" sz="2400" dirty="0"/>
              <a:t>$2.40/sf. average higher rental and lease rates</a:t>
            </a:r>
          </a:p>
          <a:p>
            <a:pPr lvl="0">
              <a:spcBef>
                <a:spcPts val="0"/>
              </a:spcBef>
            </a:pPr>
            <a:endParaRPr lang="en-US" sz="2400" dirty="0"/>
          </a:p>
          <a:p>
            <a:pPr lvl="0">
              <a:spcBef>
                <a:spcPts val="0"/>
              </a:spcBef>
            </a:pPr>
            <a:r>
              <a:rPr lang="en-US" sz="2400" dirty="0"/>
              <a:t>3.6% average higher occupancy rates </a:t>
            </a:r>
          </a:p>
          <a:p>
            <a:pPr lvl="0">
              <a:spcBef>
                <a:spcPts val="0"/>
              </a:spcBef>
            </a:pPr>
            <a:endParaRPr lang="en-US" sz="2400" dirty="0"/>
          </a:p>
          <a:p>
            <a:pPr lvl="0">
              <a:spcBef>
                <a:spcPts val="0"/>
              </a:spcBef>
            </a:pPr>
            <a:r>
              <a:rPr lang="en-US" sz="2400" dirty="0"/>
              <a:t>68% of adults prefer energy saving firms</a:t>
            </a:r>
          </a:p>
          <a:p>
            <a:pPr lvl="0"/>
            <a:endParaRPr lang="en-US" sz="24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DD3BFB22-DB83-44EB-9983-13C7E222525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24</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886" y="990600"/>
            <a:ext cx="2133600" cy="2438400"/>
          </a:xfrm>
          <a:prstGeom prst="rect">
            <a:avLst/>
          </a:prstGeom>
        </p:spPr>
      </p:pic>
    </p:spTree>
    <p:extLst>
      <p:ext uri="{BB962C8B-B14F-4D97-AF65-F5344CB8AC3E}">
        <p14:creationId xmlns:p14="http://schemas.microsoft.com/office/powerpoint/2010/main" val="583674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038600"/>
            <a:ext cx="2590800" cy="2057400"/>
          </a:xfrm>
        </p:spPr>
        <p:txBody>
          <a:bodyPr>
            <a:noAutofit/>
          </a:bodyPr>
          <a:lstStyle/>
          <a:p>
            <a:r>
              <a:rPr lang="en-US" sz="3200" dirty="0">
                <a:solidFill>
                  <a:srgbClr val="573DF5"/>
                </a:solidFill>
              </a:rPr>
              <a:t>CLW Enterprises Energy Challenge</a:t>
            </a:r>
          </a:p>
        </p:txBody>
      </p:sp>
      <p:sp>
        <p:nvSpPr>
          <p:cNvPr id="3" name="Content Placeholder 2"/>
          <p:cNvSpPr>
            <a:spLocks noGrp="1"/>
          </p:cNvSpPr>
          <p:nvPr>
            <p:ph idx="1"/>
          </p:nvPr>
        </p:nvSpPr>
        <p:spPr>
          <a:xfrm>
            <a:off x="3505200" y="838200"/>
            <a:ext cx="5410200" cy="5410201"/>
          </a:xfrm>
        </p:spPr>
        <p:txBody>
          <a:bodyPr>
            <a:noAutofit/>
          </a:bodyPr>
          <a:lstStyle/>
          <a:p>
            <a:pPr marL="0" lvl="0" indent="0">
              <a:spcBef>
                <a:spcPts val="0"/>
              </a:spcBef>
              <a:spcAft>
                <a:spcPts val="1800"/>
              </a:spcAft>
              <a:buNone/>
            </a:pPr>
            <a:r>
              <a:rPr lang="en-US" sz="2400" b="1" dirty="0"/>
              <a:t>Are you and your organization’s goals to:</a:t>
            </a:r>
          </a:p>
          <a:p>
            <a:pPr lvl="0">
              <a:spcBef>
                <a:spcPts val="0"/>
              </a:spcBef>
              <a:spcAft>
                <a:spcPts val="1800"/>
              </a:spcAft>
              <a:buFont typeface="Wingdings" panose="05000000000000000000" pitchFamily="2" charset="2"/>
              <a:buChar char="ü"/>
            </a:pPr>
            <a:r>
              <a:rPr lang="en-US" sz="2000" dirty="0"/>
              <a:t>Lowering your energy and utility costs by 5% - 10% on average? </a:t>
            </a:r>
          </a:p>
          <a:p>
            <a:pPr lvl="0">
              <a:spcBef>
                <a:spcPts val="0"/>
              </a:spcBef>
              <a:spcAft>
                <a:spcPts val="1800"/>
              </a:spcAft>
              <a:buFont typeface="Wingdings" panose="05000000000000000000" pitchFamily="2" charset="2"/>
              <a:buChar char="ü"/>
            </a:pPr>
            <a:r>
              <a:rPr lang="en-US" sz="2000" dirty="0"/>
              <a:t>Achieving up to 35% less operating costs than similar buildings?</a:t>
            </a:r>
          </a:p>
          <a:p>
            <a:pPr lvl="0">
              <a:spcBef>
                <a:spcPts val="0"/>
              </a:spcBef>
              <a:spcAft>
                <a:spcPts val="1800"/>
              </a:spcAft>
              <a:buFont typeface="Wingdings" panose="05000000000000000000" pitchFamily="2" charset="2"/>
              <a:buChar char="ü"/>
            </a:pPr>
            <a:r>
              <a:rPr lang="en-US" sz="2000" dirty="0"/>
              <a:t>Receiving $2.40/sf. average higher rental and lease rates?</a:t>
            </a:r>
          </a:p>
          <a:p>
            <a:pPr lvl="0">
              <a:spcBef>
                <a:spcPts val="0"/>
              </a:spcBef>
              <a:spcAft>
                <a:spcPts val="1800"/>
              </a:spcAft>
              <a:buFont typeface="Wingdings" panose="05000000000000000000" pitchFamily="2" charset="2"/>
              <a:buChar char="ü"/>
            </a:pPr>
            <a:r>
              <a:rPr lang="en-US" sz="2000" dirty="0"/>
              <a:t>Realizing 3.6% on average higher occupancy rates?</a:t>
            </a:r>
          </a:p>
          <a:p>
            <a:pPr lvl="0">
              <a:spcBef>
                <a:spcPts val="0"/>
              </a:spcBef>
              <a:spcAft>
                <a:spcPts val="1800"/>
              </a:spcAft>
              <a:buFont typeface="Wingdings" panose="05000000000000000000" pitchFamily="2" charset="2"/>
              <a:buChar char="ü"/>
            </a:pPr>
            <a:r>
              <a:rPr lang="en-US" sz="2000" dirty="0"/>
              <a:t>Increasing customer/partner loyalty from the 68% of adults who prefer energy saving firms?</a:t>
            </a:r>
          </a:p>
          <a:p>
            <a:pPr marL="0" indent="0">
              <a:buNone/>
            </a:pPr>
            <a:r>
              <a:rPr lang="en-US" sz="2400" b="1" dirty="0"/>
              <a:t>Great! CLW Enterprises can help.</a:t>
            </a:r>
          </a:p>
          <a:p>
            <a:pPr marL="0" lvl="0" indent="0">
              <a:buNone/>
            </a:pPr>
            <a:endParaRPr lang="en-US" sz="24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30730103-A107-4DA1-9FCB-A1F4331D1576}"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25</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886" y="990600"/>
            <a:ext cx="2133600" cy="2438400"/>
          </a:xfrm>
          <a:prstGeom prst="rect">
            <a:avLst/>
          </a:prstGeom>
        </p:spPr>
      </p:pic>
    </p:spTree>
    <p:extLst>
      <p:ext uri="{BB962C8B-B14F-4D97-AF65-F5344CB8AC3E}">
        <p14:creationId xmlns:p14="http://schemas.microsoft.com/office/powerpoint/2010/main" val="852210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l"/>
            <a:r>
              <a:rPr lang="en-US" sz="2800" b="1" dirty="0">
                <a:solidFill>
                  <a:srgbClr val="573DF5"/>
                </a:solidFill>
              </a:rPr>
              <a:t>CLW Enterprises Can Economically Help You Achieve Your Energy Efficiency and Cost Saving Goals.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67922" y="1634222"/>
            <a:ext cx="1834920" cy="2404378"/>
          </a:xfrm>
        </p:spPr>
      </p:pic>
      <p:sp>
        <p:nvSpPr>
          <p:cNvPr id="7" name="TextBox 6"/>
          <p:cNvSpPr txBox="1"/>
          <p:nvPr/>
        </p:nvSpPr>
        <p:spPr>
          <a:xfrm>
            <a:off x="381000" y="1539279"/>
            <a:ext cx="6172200" cy="5109091"/>
          </a:xfrm>
          <a:prstGeom prst="rect">
            <a:avLst/>
          </a:prstGeom>
          <a:noFill/>
        </p:spPr>
        <p:txBody>
          <a:bodyPr wrap="square" rtlCol="0">
            <a:spAutoFit/>
          </a:bodyPr>
          <a:lstStyle/>
          <a:p>
            <a:pPr>
              <a:spcAft>
                <a:spcPts val="600"/>
              </a:spcAft>
            </a:pPr>
            <a:r>
              <a:rPr lang="en-US" sz="1600" dirty="0"/>
              <a:t>Getting your existing building ENERGY STAR benchmarked and/or certified has many benefits and working with a </a:t>
            </a:r>
            <a:r>
              <a:rPr lang="en-US" sz="1600" b="1" dirty="0"/>
              <a:t>Green Building Facilitator (GBF)</a:t>
            </a:r>
            <a:r>
              <a:rPr lang="en-US" sz="1600" dirty="0"/>
              <a:t> with a </a:t>
            </a:r>
            <a:r>
              <a:rPr lang="en-US" sz="1600" b="1" dirty="0"/>
              <a:t>LEED AP O+M </a:t>
            </a:r>
            <a:r>
              <a:rPr lang="en-US" sz="1600" dirty="0"/>
              <a:t>credential as well as the International Facility Management Association’s (IFMA) </a:t>
            </a:r>
            <a:r>
              <a:rPr lang="en-US" sz="1600" b="1" dirty="0"/>
              <a:t>Facility Management Professional (FMP) </a:t>
            </a:r>
            <a:r>
              <a:rPr lang="en-US" sz="1600" dirty="0"/>
              <a:t>credential can be an excellent choice for your facility.</a:t>
            </a:r>
          </a:p>
          <a:p>
            <a:pPr>
              <a:spcAft>
                <a:spcPts val="600"/>
              </a:spcAft>
            </a:pPr>
            <a:r>
              <a:rPr lang="en-US" sz="1600" dirty="0"/>
              <a:t>Want to be your organization’s energy star—but don’t have the time and resources to utilize ENERGY STAR’s comprehensive program to evaluate and measure your building’s energy usage and efficiency? No problem!</a:t>
            </a:r>
          </a:p>
          <a:p>
            <a:pPr>
              <a:spcAft>
                <a:spcPts val="600"/>
              </a:spcAft>
            </a:pPr>
            <a:r>
              <a:rPr lang="en-US" sz="1600" dirty="0"/>
              <a:t>CLW Enterprises can set up your </a:t>
            </a:r>
            <a:r>
              <a:rPr lang="en-US" sz="1600" b="1" dirty="0"/>
              <a:t>ENERGY STAR Portfolio Manager </a:t>
            </a:r>
            <a:r>
              <a:rPr lang="en-US" sz="1600" dirty="0"/>
              <a:t>web-site portal, input the necessary data, issue the evaluation reports, and provide the energy cost saving recommendations for a one-time-fee of </a:t>
            </a:r>
            <a:r>
              <a:rPr lang="en-US" sz="1600" b="1" dirty="0"/>
              <a:t>$1,500 to $2,500 </a:t>
            </a:r>
            <a:r>
              <a:rPr lang="en-US" sz="1600" dirty="0"/>
              <a:t>per building. That’s a minimum cost to savings return on investment (ROI) of at least 5 to 1 against future energy cost savings. </a:t>
            </a:r>
          </a:p>
          <a:p>
            <a:pPr>
              <a:spcAft>
                <a:spcPts val="600"/>
              </a:spcAft>
            </a:pPr>
            <a:r>
              <a:rPr lang="en-US" sz="1600" dirty="0"/>
              <a:t>For more information about these services and how to benchmark and/or certify your building(s), please contact </a:t>
            </a:r>
            <a:r>
              <a:rPr lang="en-US" sz="1600" b="1" dirty="0"/>
              <a:t>Corey Lee Wilson </a:t>
            </a:r>
            <a:r>
              <a:rPr lang="en-US" sz="1600" dirty="0"/>
              <a:t>at</a:t>
            </a:r>
            <a:r>
              <a:rPr lang="en-US" sz="1600" b="1" dirty="0"/>
              <a:t> CLW </a:t>
            </a:r>
            <a:r>
              <a:rPr lang="en-US" sz="1600" b="1"/>
              <a:t>Enterprises</a:t>
            </a:r>
            <a:r>
              <a:rPr lang="en-US" sz="1600"/>
              <a:t> at (951) 415-3002 or email me at </a:t>
            </a:r>
            <a:r>
              <a:rPr lang="en-US" sz="1600" u="sng">
                <a:hlinkClick r:id="rId3"/>
              </a:rPr>
              <a:t>CLWEnterprises@att.net</a:t>
            </a:r>
            <a:r>
              <a:rPr lang="en-US" sz="1600"/>
              <a:t> or visit my website at </a:t>
            </a:r>
            <a:r>
              <a:rPr lang="en-US" sz="1600">
                <a:hlinkClick r:id="rId4"/>
              </a:rPr>
              <a:t>www.CLW-Enteprises.com</a:t>
            </a:r>
            <a:r>
              <a:rPr lang="en-US" sz="1600"/>
              <a:t>. </a:t>
            </a:r>
          </a:p>
          <a:p>
            <a:pPr>
              <a:spcAft>
                <a:spcPts val="600"/>
              </a:spcAft>
            </a:pPr>
            <a:endParaRPr lang="en-US" dirty="0"/>
          </a:p>
        </p:txBody>
      </p:sp>
      <p:sp>
        <p:nvSpPr>
          <p:cNvPr id="8" name="TextBox 7"/>
          <p:cNvSpPr txBox="1"/>
          <p:nvPr/>
        </p:nvSpPr>
        <p:spPr>
          <a:xfrm>
            <a:off x="6705600" y="4432766"/>
            <a:ext cx="2133600" cy="1815882"/>
          </a:xfrm>
          <a:prstGeom prst="rect">
            <a:avLst/>
          </a:prstGeom>
          <a:noFill/>
        </p:spPr>
        <p:txBody>
          <a:bodyPr wrap="square" rtlCol="0">
            <a:spAutoFit/>
          </a:bodyPr>
          <a:lstStyle/>
          <a:p>
            <a:pPr algn="ctr"/>
            <a:endParaRPr lang="en-US" sz="1200" b="1" dirty="0"/>
          </a:p>
          <a:p>
            <a:pPr algn="ctr"/>
            <a:r>
              <a:rPr lang="en-US" sz="1600" b="1" dirty="0"/>
              <a:t>Corey Lee Wilson</a:t>
            </a:r>
          </a:p>
          <a:p>
            <a:pPr algn="ctr"/>
            <a:endParaRPr lang="en-US" sz="1200" b="1" dirty="0"/>
          </a:p>
          <a:p>
            <a:pPr algn="ctr"/>
            <a:r>
              <a:rPr lang="en-US" sz="1200" b="1" dirty="0"/>
              <a:t>BS Economics, SBE, Member of CMAA, IFMA, DBIA, BIA and a CMAA CCM, LEED AP,  and IFMA FMP</a:t>
            </a:r>
          </a:p>
          <a:p>
            <a:pPr algn="ctr"/>
            <a:endParaRPr lang="en-US" sz="1200" b="1" dirty="0"/>
          </a:p>
          <a:p>
            <a:pPr algn="ctr"/>
            <a:endParaRPr lang="en-US" sz="1200" dirty="0"/>
          </a:p>
        </p:txBody>
      </p:sp>
      <p:sp>
        <p:nvSpPr>
          <p:cNvPr id="3" name="Date Placeholder 2"/>
          <p:cNvSpPr>
            <a:spLocks noGrp="1"/>
          </p:cNvSpPr>
          <p:nvPr>
            <p:ph type="dt" sz="half" idx="10"/>
          </p:nvPr>
        </p:nvSpPr>
        <p:spPr/>
        <p:txBody>
          <a:bodyPr/>
          <a:lstStyle/>
          <a:p>
            <a:fld id="{0E798907-9728-4314-834C-F61364A31DE9}"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26</a:t>
            </a:fld>
            <a:endParaRPr lang="en-US" dirty="0"/>
          </a:p>
        </p:txBody>
      </p:sp>
    </p:spTree>
    <p:extLst>
      <p:ext uri="{BB962C8B-B14F-4D97-AF65-F5344CB8AC3E}">
        <p14:creationId xmlns:p14="http://schemas.microsoft.com/office/powerpoint/2010/main" val="266672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914" y="2362199"/>
            <a:ext cx="5065486" cy="4191001"/>
          </a:xfrm>
        </p:spPr>
        <p:txBody>
          <a:bodyPr>
            <a:noAutofit/>
          </a:bodyPr>
          <a:lstStyle/>
          <a:p>
            <a:r>
              <a:rPr lang="en-US" sz="2200" b="1" dirty="0"/>
              <a:t>AB 1103: Mandatory Energy Usage Disclosure Law </a:t>
            </a:r>
            <a:r>
              <a:rPr lang="en-US" sz="2200" dirty="0"/>
              <a:t>– Approved in 2007 and mandates energy benchmarking and energy disclosure for non-residential buildings for property transactions.</a:t>
            </a:r>
          </a:p>
          <a:p>
            <a:pPr marL="0" indent="0">
              <a:buNone/>
            </a:pPr>
            <a:endParaRPr lang="en-US" sz="1000" dirty="0"/>
          </a:p>
          <a:p>
            <a:r>
              <a:rPr lang="en-US" sz="2200" b="1" dirty="0"/>
              <a:t>AB 758: Comprehensive Energy Efficiency in Existing Buildings Law </a:t>
            </a:r>
            <a:r>
              <a:rPr lang="en-US" sz="2200" dirty="0"/>
              <a:t>–</a:t>
            </a:r>
            <a:r>
              <a:rPr lang="en-US" sz="2200" b="1" dirty="0"/>
              <a:t> </a:t>
            </a:r>
            <a:r>
              <a:rPr lang="en-US" sz="2200" dirty="0"/>
              <a:t>Approved in 2009 and requires proof of significant energy savings in existing non-residential buildings by 2020.</a:t>
            </a:r>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3200" b="1" dirty="0">
                <a:solidFill>
                  <a:srgbClr val="573DF5"/>
                </a:solidFill>
              </a:rPr>
              <a:t>ENERGY STAR Benchmarking &amp; Certifications Advantages</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3</a:t>
            </a:fld>
            <a:endParaRPr lang="en-US" dirty="0"/>
          </a:p>
        </p:txBody>
      </p:sp>
      <p:sp>
        <p:nvSpPr>
          <p:cNvPr id="8" name="TextBox 7"/>
          <p:cNvSpPr txBox="1"/>
          <p:nvPr/>
        </p:nvSpPr>
        <p:spPr>
          <a:xfrm>
            <a:off x="3581400" y="850641"/>
            <a:ext cx="5181600" cy="1384995"/>
          </a:xfrm>
          <a:prstGeom prst="rect">
            <a:avLst/>
          </a:prstGeom>
          <a:noFill/>
        </p:spPr>
        <p:txBody>
          <a:bodyPr wrap="square" rtlCol="0">
            <a:spAutoFit/>
          </a:bodyPr>
          <a:lstStyle/>
          <a:p>
            <a:pPr lvl="0"/>
            <a:r>
              <a:rPr lang="en-US" sz="2800" b="1" dirty="0"/>
              <a:t>California Requires Your Existing Buildings to be Energy Efficient. And Prove It!</a:t>
            </a:r>
            <a:endParaRPr lang="en-US" sz="28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139" y="3642348"/>
            <a:ext cx="2855550" cy="1900239"/>
          </a:xfrm>
          <a:prstGeom prst="rect">
            <a:avLst/>
          </a:prstGeom>
        </p:spPr>
      </p:pic>
    </p:spTree>
    <p:extLst>
      <p:ext uri="{BB962C8B-B14F-4D97-AF65-F5344CB8AC3E}">
        <p14:creationId xmlns:p14="http://schemas.microsoft.com/office/powerpoint/2010/main" val="404364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914" y="2362199"/>
            <a:ext cx="5065486" cy="4191001"/>
          </a:xfrm>
        </p:spPr>
        <p:txBody>
          <a:bodyPr>
            <a:noAutofit/>
          </a:bodyPr>
          <a:lstStyle/>
          <a:p>
            <a:r>
              <a:rPr lang="en-US" sz="2200" b="1" dirty="0"/>
              <a:t>AB 802: Mandatory Energy Usage Disclosure Law Replacement </a:t>
            </a:r>
            <a:r>
              <a:rPr lang="en-US" sz="2200" dirty="0"/>
              <a:t>–</a:t>
            </a:r>
            <a:r>
              <a:rPr lang="en-US" sz="2200" b="1" dirty="0"/>
              <a:t> </a:t>
            </a:r>
            <a:r>
              <a:rPr lang="en-US" sz="2200" dirty="0"/>
              <a:t>Approved in 2015 now makes it much easier to access 12 months of energy use data from your local utility service providers. </a:t>
            </a:r>
          </a:p>
          <a:p>
            <a:pPr marL="0" indent="0">
              <a:buNone/>
            </a:pPr>
            <a:endParaRPr lang="en-US" sz="1000" dirty="0"/>
          </a:p>
          <a:p>
            <a:r>
              <a:rPr lang="en-US" sz="2200" b="1" dirty="0"/>
              <a:t>SB 350: Clean Energy &amp; Pollution Reduction Act </a:t>
            </a:r>
            <a:r>
              <a:rPr lang="en-US" sz="2200" dirty="0"/>
              <a:t>–</a:t>
            </a:r>
            <a:r>
              <a:rPr lang="en-US" sz="2200" b="1" dirty="0"/>
              <a:t> </a:t>
            </a:r>
            <a:r>
              <a:rPr lang="en-US" sz="2200" dirty="0"/>
              <a:t>Approved in 2015 to double energy efficiency savings by 2030 and create a building energy-use benchmarking and disclosure program.</a:t>
            </a:r>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3200" b="1" dirty="0">
                <a:solidFill>
                  <a:srgbClr val="573DF5"/>
                </a:solidFill>
              </a:rPr>
              <a:t>ENERGY STAR Benchmarking &amp; Certifications Advantages</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4</a:t>
            </a:fld>
            <a:endParaRPr lang="en-US" dirty="0"/>
          </a:p>
        </p:txBody>
      </p:sp>
      <p:sp>
        <p:nvSpPr>
          <p:cNvPr id="8" name="TextBox 7"/>
          <p:cNvSpPr txBox="1"/>
          <p:nvPr/>
        </p:nvSpPr>
        <p:spPr>
          <a:xfrm>
            <a:off x="3581400" y="850641"/>
            <a:ext cx="5181600" cy="1384995"/>
          </a:xfrm>
          <a:prstGeom prst="rect">
            <a:avLst/>
          </a:prstGeom>
          <a:noFill/>
        </p:spPr>
        <p:txBody>
          <a:bodyPr wrap="square" rtlCol="0">
            <a:spAutoFit/>
          </a:bodyPr>
          <a:lstStyle/>
          <a:p>
            <a:pPr lvl="0"/>
            <a:r>
              <a:rPr lang="en-US" sz="2800" b="1" dirty="0"/>
              <a:t>What You Don’t Know About Meeting These Requirements Will Hurt You!</a:t>
            </a:r>
            <a:endParaRPr lang="en-US" sz="2800"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235" y="3152510"/>
            <a:ext cx="2733675" cy="2857500"/>
          </a:xfrm>
          <a:prstGeom prst="rect">
            <a:avLst/>
          </a:prstGeom>
        </p:spPr>
      </p:pic>
    </p:spTree>
    <p:extLst>
      <p:ext uri="{BB962C8B-B14F-4D97-AF65-F5344CB8AC3E}">
        <p14:creationId xmlns:p14="http://schemas.microsoft.com/office/powerpoint/2010/main" val="90765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914" y="2362199"/>
            <a:ext cx="5065486" cy="4191001"/>
          </a:xfrm>
        </p:spPr>
        <p:txBody>
          <a:bodyPr>
            <a:noAutofit/>
          </a:bodyPr>
          <a:lstStyle/>
          <a:p>
            <a:r>
              <a:rPr lang="en-US" sz="2200" dirty="0"/>
              <a:t>How can you meet these aggressive energy reduction goals if you don’t benchmark your buildings for energy use and efficiency? If you haven’t already benchmarked your buildings—the time to do so is now!</a:t>
            </a:r>
          </a:p>
          <a:p>
            <a:endParaRPr lang="en-US" sz="1000" dirty="0"/>
          </a:p>
          <a:p>
            <a:r>
              <a:rPr lang="en-US" sz="2200" b="1" dirty="0"/>
              <a:t>Energy Reduction Targets Ahead:</a:t>
            </a:r>
          </a:p>
          <a:p>
            <a:pPr marL="0" indent="0">
              <a:buNone/>
            </a:pPr>
            <a:r>
              <a:rPr lang="en-US" sz="2200" dirty="0"/>
              <a:t>	2020 by 15 percent</a:t>
            </a:r>
          </a:p>
          <a:p>
            <a:pPr marL="0" indent="0">
              <a:buNone/>
            </a:pPr>
            <a:r>
              <a:rPr lang="en-US" sz="2200" dirty="0"/>
              <a:t>	2030 by 40 percent</a:t>
            </a:r>
          </a:p>
          <a:p>
            <a:pPr marL="0" indent="0">
              <a:buNone/>
            </a:pPr>
            <a:r>
              <a:rPr lang="en-US" sz="2200" dirty="0"/>
              <a:t>	2050 by 80 percent</a:t>
            </a:r>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3200" b="1" dirty="0">
                <a:solidFill>
                  <a:srgbClr val="573DF5"/>
                </a:solidFill>
              </a:rPr>
              <a:t>ENERGY STAR Benchmarking &amp; Certifications Advantages</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5</a:t>
            </a:fld>
            <a:endParaRPr lang="en-US" dirty="0"/>
          </a:p>
        </p:txBody>
      </p:sp>
      <p:sp>
        <p:nvSpPr>
          <p:cNvPr id="8" name="TextBox 7"/>
          <p:cNvSpPr txBox="1"/>
          <p:nvPr/>
        </p:nvSpPr>
        <p:spPr>
          <a:xfrm>
            <a:off x="3581400" y="850641"/>
            <a:ext cx="5181600" cy="1384995"/>
          </a:xfrm>
          <a:prstGeom prst="rect">
            <a:avLst/>
          </a:prstGeom>
          <a:noFill/>
        </p:spPr>
        <p:txBody>
          <a:bodyPr wrap="square" rtlCol="0">
            <a:spAutoFit/>
          </a:bodyPr>
          <a:lstStyle/>
          <a:p>
            <a:pPr lvl="0"/>
            <a:r>
              <a:rPr lang="en-US" sz="2800" b="1" dirty="0"/>
              <a:t>So Where Do My Building(s) Stand and Rank for Energy Usage and Efficiency? </a:t>
            </a:r>
            <a:endParaRPr lang="en-US"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514" y="3352801"/>
            <a:ext cx="1941286" cy="2179787"/>
          </a:xfrm>
          <a:prstGeom prst="rect">
            <a:avLst/>
          </a:prstGeom>
        </p:spPr>
      </p:pic>
    </p:spTree>
    <p:extLst>
      <p:ext uri="{BB962C8B-B14F-4D97-AF65-F5344CB8AC3E}">
        <p14:creationId xmlns:p14="http://schemas.microsoft.com/office/powerpoint/2010/main" val="110146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2057400"/>
            <a:ext cx="2667000" cy="4123633"/>
          </a:xfrm>
        </p:spPr>
        <p:txBody>
          <a:bodyPr>
            <a:noAutofit/>
          </a:bodyPr>
          <a:lstStyle/>
          <a:p>
            <a:r>
              <a:rPr lang="en-US" dirty="0"/>
              <a:t>ENERGY STAR Portfolio Manager calculates annual energy consumption which can be compared to other similar facilities using the International Facility Management Association’s (IFMA) benchmarking data. </a:t>
            </a:r>
            <a:endParaRPr lang="en-US" sz="2400" dirty="0">
              <a:solidFill>
                <a:srgbClr val="00B050"/>
              </a:solidFill>
            </a:endParaRPr>
          </a:p>
        </p:txBody>
      </p:sp>
      <p:sp>
        <p:nvSpPr>
          <p:cNvPr id="3" name="Content Placeholder 2"/>
          <p:cNvSpPr>
            <a:spLocks noGrp="1"/>
          </p:cNvSpPr>
          <p:nvPr>
            <p:ph idx="1"/>
          </p:nvPr>
        </p:nvSpPr>
        <p:spPr>
          <a:xfrm>
            <a:off x="3276600" y="1904483"/>
            <a:ext cx="5486400" cy="4648717"/>
          </a:xfrm>
        </p:spPr>
        <p:txBody>
          <a:bodyPr>
            <a:noAutofit/>
          </a:bodyPr>
          <a:lstStyle/>
          <a:p>
            <a:pPr lvl="0">
              <a:spcBef>
                <a:spcPts val="0"/>
              </a:spcBef>
            </a:pPr>
            <a:r>
              <a:rPr lang="en-US" sz="2800" dirty="0"/>
              <a:t>Evaluate and track a facility’s energy consumption</a:t>
            </a:r>
          </a:p>
          <a:p>
            <a:pPr lvl="0">
              <a:spcBef>
                <a:spcPts val="0"/>
              </a:spcBef>
            </a:pPr>
            <a:r>
              <a:rPr lang="en-US" sz="2800" dirty="0"/>
              <a:t>Help identify underperforming facilities</a:t>
            </a:r>
          </a:p>
          <a:p>
            <a:pPr lvl="0">
              <a:spcBef>
                <a:spcPts val="0"/>
              </a:spcBef>
            </a:pPr>
            <a:r>
              <a:rPr lang="en-US" sz="2800" dirty="0"/>
              <a:t>Generate an ENERGY STAR score</a:t>
            </a:r>
          </a:p>
          <a:p>
            <a:pPr lvl="0">
              <a:spcBef>
                <a:spcPts val="0"/>
              </a:spcBef>
            </a:pPr>
            <a:r>
              <a:rPr lang="en-US" sz="2800" dirty="0"/>
              <a:t>Track energy savings from implementation of energy efficient measures</a:t>
            </a:r>
          </a:p>
          <a:p>
            <a:pPr lvl="0">
              <a:spcBef>
                <a:spcPts val="0"/>
              </a:spcBef>
            </a:pPr>
            <a:r>
              <a:rPr lang="en-US" sz="2800" dirty="0"/>
              <a:t>Evaluate potential energy saving measures for a facility</a:t>
            </a:r>
            <a:endParaRPr lang="en-US" sz="2800" dirty="0">
              <a:solidFill>
                <a:srgbClr val="00B050"/>
              </a:solidFill>
            </a:endParaRPr>
          </a:p>
        </p:txBody>
      </p:sp>
      <p:sp>
        <p:nvSpPr>
          <p:cNvPr id="4" name="TextBox 3"/>
          <p:cNvSpPr txBox="1"/>
          <p:nvPr/>
        </p:nvSpPr>
        <p:spPr>
          <a:xfrm>
            <a:off x="420914" y="838200"/>
            <a:ext cx="3048000" cy="1569660"/>
          </a:xfrm>
          <a:prstGeom prst="rect">
            <a:avLst/>
          </a:prstGeom>
          <a:noFill/>
        </p:spPr>
        <p:txBody>
          <a:bodyPr wrap="square" rtlCol="0">
            <a:spAutoFit/>
          </a:bodyPr>
          <a:lstStyle/>
          <a:p>
            <a:r>
              <a:rPr lang="en-US" sz="3200" b="1" dirty="0">
                <a:solidFill>
                  <a:srgbClr val="573DF5"/>
                </a:solidFill>
              </a:rPr>
              <a:t>Cost Effective ENERGY STAR Benchmarking </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6</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856688"/>
            <a:ext cx="4267200" cy="956217"/>
          </a:xfrm>
          <a:prstGeom prst="rect">
            <a:avLst/>
          </a:prstGeom>
        </p:spPr>
      </p:pic>
    </p:spTree>
    <p:extLst>
      <p:ext uri="{BB962C8B-B14F-4D97-AF65-F5344CB8AC3E}">
        <p14:creationId xmlns:p14="http://schemas.microsoft.com/office/powerpoint/2010/main" val="110350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2903932"/>
            <a:ext cx="2667000" cy="2971799"/>
          </a:xfrm>
        </p:spPr>
        <p:txBody>
          <a:bodyPr>
            <a:noAutofit/>
          </a:bodyPr>
          <a:lstStyle/>
          <a:p>
            <a:r>
              <a:rPr lang="en-US" dirty="0"/>
              <a:t>After registering as a Portfolio Manager user, the next step is to create a facility in Portfolio Manager and populate the necessary data for the building with the following: </a:t>
            </a:r>
            <a:endParaRPr lang="en-US" sz="2400" dirty="0">
              <a:solidFill>
                <a:srgbClr val="00B050"/>
              </a:solidFill>
            </a:endParaRPr>
          </a:p>
        </p:txBody>
      </p:sp>
      <p:sp>
        <p:nvSpPr>
          <p:cNvPr id="3" name="Content Placeholder 2"/>
          <p:cNvSpPr>
            <a:spLocks noGrp="1"/>
          </p:cNvSpPr>
          <p:nvPr>
            <p:ph idx="1"/>
          </p:nvPr>
        </p:nvSpPr>
        <p:spPr>
          <a:xfrm>
            <a:off x="3657600" y="2286000"/>
            <a:ext cx="5105400" cy="3886200"/>
          </a:xfrm>
        </p:spPr>
        <p:txBody>
          <a:bodyPr>
            <a:normAutofit/>
          </a:bodyPr>
          <a:lstStyle/>
          <a:p>
            <a:pPr lvl="0"/>
            <a:r>
              <a:rPr lang="en-US" sz="2800" dirty="0"/>
              <a:t>Essential building information </a:t>
            </a:r>
          </a:p>
          <a:p>
            <a:pPr marL="0" lvl="0" indent="0">
              <a:buNone/>
            </a:pPr>
            <a:endParaRPr lang="en-US" sz="2800" dirty="0"/>
          </a:p>
          <a:p>
            <a:pPr lvl="0"/>
            <a:r>
              <a:rPr lang="en-US" sz="2800" dirty="0"/>
              <a:t>Break out space uses that are fundamentally different from the defined core building space</a:t>
            </a:r>
          </a:p>
          <a:p>
            <a:pPr marL="0" lvl="0" indent="0">
              <a:buNone/>
            </a:pPr>
            <a:endParaRPr lang="en-US" sz="2800" dirty="0"/>
          </a:p>
          <a:p>
            <a:pPr lvl="0"/>
            <a:r>
              <a:rPr lang="en-US" sz="2800" dirty="0"/>
              <a:t>Twelve (12) months of monthly energy consumption data</a:t>
            </a:r>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3200" b="1" dirty="0">
                <a:solidFill>
                  <a:srgbClr val="573DF5"/>
                </a:solidFill>
              </a:rPr>
              <a:t>Setting Up a Facility for an ENERGY STAR Score</a:t>
            </a: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7</a:t>
            </a:fld>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948266"/>
            <a:ext cx="4267200" cy="956217"/>
          </a:xfrm>
          <a:prstGeom prst="rect">
            <a:avLst/>
          </a:prstGeom>
        </p:spPr>
      </p:pic>
    </p:spTree>
    <p:extLst>
      <p:ext uri="{BB962C8B-B14F-4D97-AF65-F5344CB8AC3E}">
        <p14:creationId xmlns:p14="http://schemas.microsoft.com/office/powerpoint/2010/main" val="417448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2514600"/>
            <a:ext cx="2667000" cy="3581399"/>
          </a:xfrm>
        </p:spPr>
        <p:txBody>
          <a:bodyPr>
            <a:noAutofit/>
          </a:bodyPr>
          <a:lstStyle/>
          <a:p>
            <a:r>
              <a:rPr lang="en-US" dirty="0"/>
              <a:t>EPA uses a 1-100 scale from a survey by the  DOE every 4 years called the Commercial Building Energy Consumption Survey (CBECS) based on the following building characteristics:</a:t>
            </a:r>
            <a:endParaRPr lang="en-US" sz="2400" dirty="0">
              <a:solidFill>
                <a:srgbClr val="00B050"/>
              </a:solidFill>
            </a:endParaRPr>
          </a:p>
        </p:txBody>
      </p:sp>
      <p:sp>
        <p:nvSpPr>
          <p:cNvPr id="3" name="Content Placeholder 2"/>
          <p:cNvSpPr>
            <a:spLocks noGrp="1"/>
          </p:cNvSpPr>
          <p:nvPr>
            <p:ph idx="1"/>
          </p:nvPr>
        </p:nvSpPr>
        <p:spPr>
          <a:xfrm>
            <a:off x="3657600" y="2362200"/>
            <a:ext cx="5105400" cy="3886200"/>
          </a:xfrm>
        </p:spPr>
        <p:txBody>
          <a:bodyPr>
            <a:normAutofit fontScale="92500" lnSpcReduction="20000"/>
          </a:bodyPr>
          <a:lstStyle/>
          <a:p>
            <a:r>
              <a:rPr lang="en-US" sz="3000" dirty="0"/>
              <a:t>Environmental </a:t>
            </a:r>
          </a:p>
          <a:p>
            <a:pPr lvl="0"/>
            <a:endParaRPr lang="en-US" sz="3000" dirty="0"/>
          </a:p>
          <a:p>
            <a:r>
              <a:rPr lang="en-US" sz="3000" dirty="0"/>
              <a:t>Financial</a:t>
            </a:r>
          </a:p>
          <a:p>
            <a:endParaRPr lang="en-US" sz="3000" dirty="0"/>
          </a:p>
          <a:p>
            <a:r>
              <a:rPr lang="en-US" sz="3000" dirty="0"/>
              <a:t>GHG Emissions </a:t>
            </a:r>
          </a:p>
          <a:p>
            <a:endParaRPr lang="en-US" sz="3000" dirty="0"/>
          </a:p>
          <a:p>
            <a:r>
              <a:rPr lang="en-US" sz="3000" dirty="0"/>
              <a:t>Energy Use </a:t>
            </a:r>
          </a:p>
          <a:p>
            <a:pPr marL="0" indent="0">
              <a:buNone/>
            </a:pPr>
            <a:endParaRPr lang="en-US" sz="3000" dirty="0"/>
          </a:p>
          <a:p>
            <a:r>
              <a:rPr lang="en-US" sz="3000" dirty="0"/>
              <a:t>Water Use</a:t>
            </a:r>
          </a:p>
          <a:p>
            <a:endParaRPr lang="en-US" sz="2600" dirty="0"/>
          </a:p>
        </p:txBody>
      </p:sp>
      <p:sp>
        <p:nvSpPr>
          <p:cNvPr id="4" name="TextBox 3"/>
          <p:cNvSpPr txBox="1"/>
          <p:nvPr/>
        </p:nvSpPr>
        <p:spPr>
          <a:xfrm>
            <a:off x="420914" y="838200"/>
            <a:ext cx="3048000" cy="2062103"/>
          </a:xfrm>
          <a:prstGeom prst="rect">
            <a:avLst/>
          </a:prstGeom>
          <a:noFill/>
        </p:spPr>
        <p:txBody>
          <a:bodyPr wrap="square" rtlCol="0">
            <a:spAutoFit/>
          </a:bodyPr>
          <a:lstStyle/>
          <a:p>
            <a:r>
              <a:rPr lang="en-US" sz="4800" b="1" dirty="0">
                <a:solidFill>
                  <a:srgbClr val="573DF5"/>
                </a:solidFill>
              </a:rPr>
              <a:t>Rating System</a:t>
            </a:r>
          </a:p>
          <a:p>
            <a:endParaRPr lang="en-US" sz="3200" b="1" dirty="0">
              <a:solidFill>
                <a:srgbClr val="00B050"/>
              </a:solidFill>
            </a:endParaRP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8</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948266"/>
            <a:ext cx="4267200" cy="956217"/>
          </a:xfrm>
          <a:prstGeom prst="rect">
            <a:avLst/>
          </a:prstGeom>
        </p:spPr>
      </p:pic>
    </p:spTree>
    <p:extLst>
      <p:ext uri="{BB962C8B-B14F-4D97-AF65-F5344CB8AC3E}">
        <p14:creationId xmlns:p14="http://schemas.microsoft.com/office/powerpoint/2010/main" val="2353873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2895600"/>
            <a:ext cx="5105400" cy="3352800"/>
          </a:xfrm>
        </p:spPr>
        <p:txBody>
          <a:bodyPr>
            <a:noAutofit/>
          </a:bodyPr>
          <a:lstStyle/>
          <a:p>
            <a:r>
              <a:rPr lang="en-US" dirty="0"/>
              <a:t>From 1 to 49 </a:t>
            </a:r>
          </a:p>
          <a:p>
            <a:endParaRPr lang="en-US" dirty="0"/>
          </a:p>
          <a:p>
            <a:r>
              <a:rPr lang="en-US" dirty="0"/>
              <a:t>From 50 to 74</a:t>
            </a:r>
          </a:p>
          <a:p>
            <a:endParaRPr lang="en-US" dirty="0"/>
          </a:p>
          <a:p>
            <a:r>
              <a:rPr lang="en-US" dirty="0"/>
              <a:t>From 75 to 100</a:t>
            </a:r>
          </a:p>
          <a:p>
            <a:pPr marL="0" indent="0">
              <a:buNone/>
            </a:pPr>
            <a:r>
              <a:rPr lang="en-US" dirty="0"/>
              <a:t> </a:t>
            </a:r>
          </a:p>
        </p:txBody>
      </p:sp>
      <p:sp>
        <p:nvSpPr>
          <p:cNvPr id="4" name="TextBox 3"/>
          <p:cNvSpPr txBox="1"/>
          <p:nvPr/>
        </p:nvSpPr>
        <p:spPr>
          <a:xfrm>
            <a:off x="420914" y="838200"/>
            <a:ext cx="3048000" cy="2431435"/>
          </a:xfrm>
          <a:prstGeom prst="rect">
            <a:avLst/>
          </a:prstGeom>
          <a:noFill/>
        </p:spPr>
        <p:txBody>
          <a:bodyPr wrap="square" rtlCol="0">
            <a:spAutoFit/>
          </a:bodyPr>
          <a:lstStyle/>
          <a:p>
            <a:r>
              <a:rPr lang="en-US" sz="4000" b="1" dirty="0">
                <a:solidFill>
                  <a:srgbClr val="573DF5"/>
                </a:solidFill>
              </a:rPr>
              <a:t>Rating System (is on the “Curve”)</a:t>
            </a:r>
          </a:p>
          <a:p>
            <a:endParaRPr lang="en-US" sz="3200" b="1" dirty="0">
              <a:solidFill>
                <a:srgbClr val="00B050"/>
              </a:solidFill>
            </a:endParaRPr>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9</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948266"/>
            <a:ext cx="4267200" cy="95621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176" y="3638967"/>
            <a:ext cx="2657475" cy="2076033"/>
          </a:xfrm>
          <a:prstGeom prst="rect">
            <a:avLst/>
          </a:prstGeom>
        </p:spPr>
      </p:pic>
    </p:spTree>
    <p:extLst>
      <p:ext uri="{BB962C8B-B14F-4D97-AF65-F5344CB8AC3E}">
        <p14:creationId xmlns:p14="http://schemas.microsoft.com/office/powerpoint/2010/main" val="2419793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32825</TotalTime>
  <Words>1571</Words>
  <Application>Microsoft Office PowerPoint</Application>
  <PresentationFormat>On-screen Show (4:3)</PresentationFormat>
  <Paragraphs>308</Paragraphs>
  <Slides>26</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CopprplGoth Bd BT</vt:lpstr>
      <vt:lpstr>Wingdings</vt:lpstr>
      <vt:lpstr>Office Theme</vt:lpstr>
      <vt:lpstr>ENERGY STAR  Benchmarking &amp; Certification Advantages  for  Meeting California’s Energy Efficiency Requirements</vt:lpstr>
      <vt:lpstr>PowerPoint Presentation</vt:lpstr>
      <vt:lpstr>PowerPoint Presentation</vt:lpstr>
      <vt:lpstr>PowerPoint Presentation</vt:lpstr>
      <vt:lpstr>PowerPoint Presentation</vt:lpstr>
      <vt:lpstr>ENERGY STAR Portfolio Manager calculates annual energy consumption which can be compared to other similar facilities using the International Facility Management Association’s (IFMA) benchmarking data. </vt:lpstr>
      <vt:lpstr>After registering as a Portfolio Manager user, the next step is to create a facility in Portfolio Manager and populate the necessary data for the building with the following: </vt:lpstr>
      <vt:lpstr>EPA uses a 1-100 scale from a survey by the  DOE every 4 years called the Commercial Building Energy Consumption Survey (CBECS) based on the following building characteristics:</vt:lpstr>
      <vt:lpstr>PowerPoint Presentation</vt:lpstr>
      <vt:lpstr>ENERGY STAR Building Categories</vt:lpstr>
      <vt:lpstr>ENERGY STAR Building Categories (cont’d)</vt:lpstr>
      <vt:lpstr>PowerPoint Presentation</vt:lpstr>
      <vt:lpstr>First Category Ranking and Performance Goals</vt:lpstr>
      <vt:lpstr>Second Category Ranking and Performance Goals</vt:lpstr>
      <vt:lpstr>Third Category Ranking and Performance Goals</vt:lpstr>
      <vt:lpstr>ENERGY STAR Guidelines for Energy Management:  7 Steps</vt:lpstr>
      <vt:lpstr>STEP 1: Commit to Continuous Improvement</vt:lpstr>
      <vt:lpstr>STEP 2: Assess Performance</vt:lpstr>
      <vt:lpstr>STEP 3: Set Goals</vt:lpstr>
      <vt:lpstr>STEP 4: Create an Action Plan</vt:lpstr>
      <vt:lpstr>STEP 5: Implement the Action Plan</vt:lpstr>
      <vt:lpstr>STEP 6: Evaluate Progress</vt:lpstr>
      <vt:lpstr>STEP 7: Recognizing Achievements</vt:lpstr>
      <vt:lpstr>Benefits of ENERGY STAR  Label Certified Buildings</vt:lpstr>
      <vt:lpstr>CLW Enterprises Energy Challenge</vt:lpstr>
      <vt:lpstr>CLW Enterprises Can Economically Help You Achieve Your Energy Efficiency and Cost Saving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429</cp:revision>
  <cp:lastPrinted>2016-10-25T04:03:46Z</cp:lastPrinted>
  <dcterms:created xsi:type="dcterms:W3CDTF">2014-02-13T00:51:54Z</dcterms:created>
  <dcterms:modified xsi:type="dcterms:W3CDTF">2019-08-05T05:04:54Z</dcterms:modified>
</cp:coreProperties>
</file>