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8" r:id="rId3"/>
    <p:sldId id="259" r:id="rId4"/>
    <p:sldId id="275" r:id="rId5"/>
    <p:sldId id="262" r:id="rId6"/>
    <p:sldId id="260" r:id="rId7"/>
    <p:sldId id="276" r:id="rId8"/>
    <p:sldId id="277" r:id="rId9"/>
    <p:sldId id="290" r:id="rId10"/>
    <p:sldId id="291" r:id="rId11"/>
    <p:sldId id="292" r:id="rId12"/>
    <p:sldId id="279" r:id="rId13"/>
    <p:sldId id="288" r:id="rId14"/>
    <p:sldId id="274" r:id="rId15"/>
  </p:sldIdLst>
  <p:sldSz cx="9144000" cy="6858000" type="screen4x3"/>
  <p:notesSz cx="707707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4">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47" autoAdjust="0"/>
    <p:restoredTop sz="94656" autoAdjust="0"/>
  </p:normalViewPr>
  <p:slideViewPr>
    <p:cSldViewPr>
      <p:cViewPr varScale="1">
        <p:scale>
          <a:sx n="54" d="100"/>
          <a:sy n="54" d="100"/>
        </p:scale>
        <p:origin x="1052" y="30"/>
      </p:cViewPr>
      <p:guideLst>
        <p:guide orient="horz" pos="2160"/>
        <p:guide pos="2880"/>
      </p:guideLst>
    </p:cSldViewPr>
  </p:slideViewPr>
  <p:notesTextViewPr>
    <p:cViewPr>
      <p:scale>
        <a:sx n="1" d="1"/>
        <a:sy n="1" d="1"/>
      </p:scale>
      <p:origin x="0" y="0"/>
    </p:cViewPr>
  </p:notesTextViewPr>
  <p:sorterViewPr>
    <p:cViewPr>
      <p:scale>
        <a:sx n="100" d="100"/>
        <a:sy n="100" d="100"/>
      </p:scale>
      <p:origin x="0" y="5682"/>
    </p:cViewPr>
  </p:sorterViewPr>
  <p:notesViewPr>
    <p:cSldViewPr>
      <p:cViewPr varScale="1">
        <p:scale>
          <a:sx n="52" d="100"/>
          <a:sy n="52" d="100"/>
        </p:scale>
        <p:origin x="-1164" y="-102"/>
      </p:cViewPr>
      <p:guideLst>
        <p:guide orient="horz" pos="2944"/>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7281"/>
          </a:xfrm>
          <a:prstGeom prst="rect">
            <a:avLst/>
          </a:prstGeom>
        </p:spPr>
        <p:txBody>
          <a:bodyPr vert="horz" lIns="93936" tIns="46968" rIns="93936" bIns="46968" rtlCol="0"/>
          <a:lstStyle>
            <a:lvl1pPr algn="l">
              <a:defRPr sz="1200"/>
            </a:lvl1pPr>
          </a:lstStyle>
          <a:p>
            <a:r>
              <a:rPr lang="en-US"/>
              <a:t>BMP's for California's Green Building Standards (CALGreen) Code</a:t>
            </a:r>
            <a:endParaRPr lang="en-US" dirty="0"/>
          </a:p>
        </p:txBody>
      </p:sp>
      <p:sp>
        <p:nvSpPr>
          <p:cNvPr id="3" name="Date Placeholder 2"/>
          <p:cNvSpPr>
            <a:spLocks noGrp="1"/>
          </p:cNvSpPr>
          <p:nvPr>
            <p:ph type="dt" sz="quarter" idx="1"/>
          </p:nvPr>
        </p:nvSpPr>
        <p:spPr>
          <a:xfrm>
            <a:off x="4008706" y="0"/>
            <a:ext cx="3066733" cy="467281"/>
          </a:xfrm>
          <a:prstGeom prst="rect">
            <a:avLst/>
          </a:prstGeom>
        </p:spPr>
        <p:txBody>
          <a:bodyPr vert="horz" lIns="93936" tIns="46968" rIns="93936" bIns="46968"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876710"/>
            <a:ext cx="3066733" cy="467281"/>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76710"/>
            <a:ext cx="3066733" cy="467281"/>
          </a:xfrm>
          <a:prstGeom prst="rect">
            <a:avLst/>
          </a:prstGeom>
        </p:spPr>
        <p:txBody>
          <a:bodyPr vert="horz" lIns="93936" tIns="46968" rIns="93936" bIns="46968"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6725"/>
          </a:xfrm>
          <a:prstGeom prst="rect">
            <a:avLst/>
          </a:prstGeom>
        </p:spPr>
        <p:txBody>
          <a:bodyPr vert="horz" lIns="91440" tIns="45720" rIns="91440" bIns="45720" rtlCol="0"/>
          <a:lstStyle>
            <a:lvl1pPr algn="l">
              <a:defRPr sz="1200"/>
            </a:lvl1pPr>
          </a:lstStyle>
          <a:p>
            <a:r>
              <a:rPr lang="en-US"/>
              <a:t>BMP's for California's Green Building Standards (CALGreen) Code</a:t>
            </a:r>
            <a:endParaRPr lang="en-US" dirty="0"/>
          </a:p>
        </p:txBody>
      </p:sp>
      <p:sp>
        <p:nvSpPr>
          <p:cNvPr id="3" name="Date Placeholder 2"/>
          <p:cNvSpPr>
            <a:spLocks noGrp="1"/>
          </p:cNvSpPr>
          <p:nvPr>
            <p:ph type="dt" idx="1"/>
          </p:nvPr>
        </p:nvSpPr>
        <p:spPr>
          <a:xfrm>
            <a:off x="4008438" y="0"/>
            <a:ext cx="3067050" cy="466725"/>
          </a:xfrm>
          <a:prstGeom prst="rect">
            <a:avLst/>
          </a:prstGeom>
        </p:spPr>
        <p:txBody>
          <a:bodyPr vert="horz" lIns="91440" tIns="45720" rIns="91440" bIns="45720" rtlCol="0"/>
          <a:lstStyle>
            <a:lvl1pPr algn="r">
              <a:defRPr sz="1200"/>
            </a:lvl1pPr>
          </a:lstStyle>
          <a:p>
            <a:fld id="{EEDD63B0-4279-4C89-9724-95E2127E17E6}" type="datetimeFigureOut">
              <a:rPr lang="en-US" smtClean="0"/>
              <a:t>8/4/2019</a:t>
            </a:fld>
            <a:endParaRPr lang="en-US" dirty="0"/>
          </a:p>
        </p:txBody>
      </p:sp>
      <p:sp>
        <p:nvSpPr>
          <p:cNvPr id="4" name="Slide Image Placeholder 3"/>
          <p:cNvSpPr>
            <a:spLocks noGrp="1" noRot="1" noChangeAspect="1"/>
          </p:cNvSpPr>
          <p:nvPr>
            <p:ph type="sldImg" idx="2"/>
          </p:nvPr>
        </p:nvSpPr>
        <p:spPr>
          <a:xfrm>
            <a:off x="1203325" y="701675"/>
            <a:ext cx="4670425" cy="35036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38650"/>
            <a:ext cx="5661025" cy="4205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77300"/>
            <a:ext cx="306705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77300"/>
            <a:ext cx="3067050" cy="466725"/>
          </a:xfrm>
          <a:prstGeom prst="rect">
            <a:avLst/>
          </a:prstGeom>
        </p:spPr>
        <p:txBody>
          <a:bodyPr vert="horz" lIns="91440" tIns="45720" rIns="91440" bIns="45720" rtlCol="0" anchor="b"/>
          <a:lstStyle>
            <a:lvl1pPr algn="r">
              <a:defRPr sz="1200"/>
            </a:lvl1pPr>
          </a:lstStyle>
          <a:p>
            <a:fld id="{C8E251DD-80AE-4577-967E-E37A3017B50F}" type="slidenum">
              <a:rPr lang="en-US" smtClean="0"/>
              <a:t>‹#›</a:t>
            </a:fld>
            <a:endParaRPr lang="en-US" dirty="0"/>
          </a:p>
        </p:txBody>
      </p:sp>
    </p:spTree>
    <p:extLst>
      <p:ext uri="{BB962C8B-B14F-4D97-AF65-F5344CB8AC3E}">
        <p14:creationId xmlns:p14="http://schemas.microsoft.com/office/powerpoint/2010/main" val="210905923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BMP's for California's Green Building Standards (CALGreen) Code</a:t>
            </a:r>
            <a:endParaRPr lang="en-US" dirty="0"/>
          </a:p>
        </p:txBody>
      </p:sp>
    </p:spTree>
    <p:extLst>
      <p:ext uri="{BB962C8B-B14F-4D97-AF65-F5344CB8AC3E}">
        <p14:creationId xmlns:p14="http://schemas.microsoft.com/office/powerpoint/2010/main" val="464925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Header Placeholder 4"/>
          <p:cNvSpPr>
            <a:spLocks noGrp="1"/>
          </p:cNvSpPr>
          <p:nvPr>
            <p:ph type="hdr" sz="quarter" idx="10"/>
          </p:nvPr>
        </p:nvSpPr>
        <p:spPr/>
        <p:txBody>
          <a:bodyPr/>
          <a:lstStyle/>
          <a:p>
            <a:r>
              <a:rPr lang="en-US"/>
              <a:t>BMP's for California's Green Building Standards (CALGreen) Code</a:t>
            </a:r>
            <a:endParaRPr lang="en-US" dirty="0"/>
          </a:p>
        </p:txBody>
      </p:sp>
    </p:spTree>
    <p:extLst>
      <p:ext uri="{BB962C8B-B14F-4D97-AF65-F5344CB8AC3E}">
        <p14:creationId xmlns:p14="http://schemas.microsoft.com/office/powerpoint/2010/main" val="226723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B6CE7E-F6D3-4697-A79C-89BA0DB9576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6765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A7BB3-7C87-4777-BFEA-048497828E7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0550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2EDC8-FEDB-4444-B99E-4CA2C0472AC1}"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7349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BC9FF-06AD-48BD-950F-2BD1BC59F8B6}"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22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66BDD9-50F2-43E8-A565-F13B8AD2C04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514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882DA8-D469-4C8D-805D-D01C05D6C2FB}"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60813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2093EA-1A62-4742-A3A1-8D60155714B8}"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dirty="0"/>
              <a:t>CLW ENTERPRISES</a:t>
            </a:r>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838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2FF34-7B57-44A1-847A-2DCA4D73325D}"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dirty="0"/>
              <a:t>CLW ENTERPRISES</a:t>
            </a:r>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91180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DBAAB-F6D9-44D8-A092-9AE31D7AA460}"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dirty="0"/>
              <a:t>CLW ENTERPRISES</a:t>
            </a:r>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24131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DD3B5E-2086-4D25-9B01-DD5AD724A9BC}"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507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E66D1A-7C9D-44F3-AA6C-01C9DAE22ED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1530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34380-F85E-488B-96CD-41B860FA3316}"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CLW ENTERPRISES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10206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www.green-technology.org/calgreen/" TargetMode="External"/><Relationship Id="rId2" Type="http://schemas.openxmlformats.org/officeDocument/2006/relationships/hyperlink" Target="http://www.bsc.ca.gov/codes.aspx" TargetMode="External"/><Relationship Id="rId1" Type="http://schemas.openxmlformats.org/officeDocument/2006/relationships/slideLayout" Target="../slideLayouts/slideLayout2.xml"/><Relationship Id="rId4" Type="http://schemas.openxmlformats.org/officeDocument/2006/relationships/hyperlink" Target="http://www.bsc.ca.gov/Home/CALGreen.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lw-enterprises.com/" TargetMode="Externa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hyperlink" Target="http://www.clw-enteprises.com/" TargetMode="External"/><Relationship Id="rId4" Type="http://schemas.openxmlformats.org/officeDocument/2006/relationships/hyperlink" Target="mailto:CLWEnterprises@att.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971800"/>
          </a:xfrm>
        </p:spPr>
        <p:txBody>
          <a:bodyPr>
            <a:noAutofit/>
          </a:bodyPr>
          <a:lstStyle/>
          <a:p>
            <a:r>
              <a:rPr lang="en-US" sz="4800" b="1" dirty="0">
                <a:solidFill>
                  <a:srgbClr val="00B050"/>
                </a:solidFill>
              </a:rPr>
              <a:t>BMP’s for California’s Green Building Standards (CALGreen) Code</a:t>
            </a:r>
            <a:endParaRPr lang="en-US" sz="4800" dirty="0">
              <a:solidFill>
                <a:srgbClr val="00B050"/>
              </a:solidFill>
            </a:endParaRPr>
          </a:p>
        </p:txBody>
      </p:sp>
      <p:sp>
        <p:nvSpPr>
          <p:cNvPr id="3" name="Subtitle 2"/>
          <p:cNvSpPr>
            <a:spLocks noGrp="1"/>
          </p:cNvSpPr>
          <p:nvPr>
            <p:ph type="subTitle" idx="1"/>
          </p:nvPr>
        </p:nvSpPr>
        <p:spPr>
          <a:xfrm>
            <a:off x="1333500" y="2819400"/>
            <a:ext cx="6400800" cy="1295400"/>
          </a:xfrm>
        </p:spPr>
        <p:txBody>
          <a:bodyPr>
            <a:normAutofit fontScale="47500" lnSpcReduction="20000"/>
          </a:bodyPr>
          <a:lstStyle/>
          <a:p>
            <a:r>
              <a:rPr lang="en-US" sz="3400" i="1" dirty="0">
                <a:solidFill>
                  <a:schemeClr val="tx1"/>
                </a:solidFill>
              </a:rPr>
              <a:t>by</a:t>
            </a:r>
          </a:p>
          <a:p>
            <a:r>
              <a:rPr lang="en-US" sz="4600" b="1" i="1" dirty="0">
                <a:solidFill>
                  <a:schemeClr val="tx1"/>
                </a:solidFill>
              </a:rPr>
              <a:t>Corey Lee Wilson </a:t>
            </a:r>
          </a:p>
          <a:p>
            <a:r>
              <a:rPr lang="en-US" sz="3400" dirty="0">
                <a:solidFill>
                  <a:schemeClr val="tx1"/>
                </a:solidFill>
              </a:rPr>
              <a:t>of</a:t>
            </a:r>
          </a:p>
          <a:p>
            <a:r>
              <a:rPr lang="en-US" sz="5100" dirty="0">
                <a:solidFill>
                  <a:srgbClr val="0070C0"/>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4114800"/>
            <a:ext cx="2209800" cy="2209800"/>
          </a:xfrm>
          <a:prstGeom prst="rect">
            <a:avLst/>
          </a:prstGeom>
        </p:spPr>
      </p:pic>
      <p:sp>
        <p:nvSpPr>
          <p:cNvPr id="5" name="Date Placeholder 4"/>
          <p:cNvSpPr>
            <a:spLocks noGrp="1"/>
          </p:cNvSpPr>
          <p:nvPr>
            <p:ph type="dt" sz="half" idx="10"/>
          </p:nvPr>
        </p:nvSpPr>
        <p:spPr/>
        <p:txBody>
          <a:bodyPr/>
          <a:lstStyle/>
          <a:p>
            <a:fld id="{66F52564-94E6-4873-B2E9-4A13C46659CF}"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590799" cy="3810000"/>
          </a:xfrm>
        </p:spPr>
        <p:txBody>
          <a:bodyPr>
            <a:noAutofit/>
          </a:bodyPr>
          <a:lstStyle/>
          <a:p>
            <a:r>
              <a:rPr lang="en-US" sz="2400" dirty="0">
                <a:solidFill>
                  <a:srgbClr val="00B050"/>
                </a:solidFill>
              </a:rPr>
              <a:t>Both prescriptive and performance compliance paths require mandatory measures that must always be installed. Some examples are as follows:</a:t>
            </a:r>
          </a:p>
        </p:txBody>
      </p:sp>
      <p:sp>
        <p:nvSpPr>
          <p:cNvPr id="3" name="Content Placeholder 2"/>
          <p:cNvSpPr>
            <a:spLocks noGrp="1"/>
          </p:cNvSpPr>
          <p:nvPr>
            <p:ph idx="1"/>
          </p:nvPr>
        </p:nvSpPr>
        <p:spPr>
          <a:xfrm>
            <a:off x="3200400" y="533400"/>
            <a:ext cx="5568950" cy="6019799"/>
          </a:xfrm>
        </p:spPr>
        <p:txBody>
          <a:bodyPr>
            <a:noAutofit/>
          </a:bodyPr>
          <a:lstStyle/>
          <a:p>
            <a:pPr>
              <a:spcAft>
                <a:spcPts val="600"/>
              </a:spcAft>
            </a:pPr>
            <a:r>
              <a:rPr lang="en-US" sz="2400" dirty="0"/>
              <a:t>Infiltrations control</a:t>
            </a:r>
          </a:p>
          <a:p>
            <a:pPr>
              <a:spcAft>
                <a:spcPts val="600"/>
              </a:spcAft>
            </a:pPr>
            <a:r>
              <a:rPr lang="en-US" sz="2400" dirty="0"/>
              <a:t>Lighting </a:t>
            </a:r>
          </a:p>
          <a:p>
            <a:pPr>
              <a:spcAft>
                <a:spcPts val="600"/>
              </a:spcAft>
            </a:pPr>
            <a:r>
              <a:rPr lang="en-US" sz="2400" dirty="0"/>
              <a:t>Water</a:t>
            </a:r>
          </a:p>
          <a:p>
            <a:pPr>
              <a:spcAft>
                <a:spcPts val="600"/>
              </a:spcAft>
            </a:pPr>
            <a:r>
              <a:rPr lang="en-US" sz="2400" dirty="0"/>
              <a:t>Irrigation</a:t>
            </a:r>
          </a:p>
          <a:p>
            <a:pPr>
              <a:spcAft>
                <a:spcPts val="600"/>
              </a:spcAft>
            </a:pPr>
            <a:r>
              <a:rPr lang="en-US" sz="2400" dirty="0"/>
              <a:t>Waste</a:t>
            </a:r>
          </a:p>
          <a:p>
            <a:pPr>
              <a:spcAft>
                <a:spcPts val="600"/>
              </a:spcAft>
            </a:pPr>
            <a:r>
              <a:rPr lang="en-US" sz="2400" dirty="0"/>
              <a:t>Indoor environmental air</a:t>
            </a:r>
          </a:p>
          <a:p>
            <a:pPr>
              <a:spcAft>
                <a:spcPts val="600"/>
              </a:spcAft>
            </a:pPr>
            <a:r>
              <a:rPr lang="en-US" sz="2400" dirty="0"/>
              <a:t>Roofing</a:t>
            </a:r>
          </a:p>
          <a:p>
            <a:pPr>
              <a:spcAft>
                <a:spcPts val="600"/>
              </a:spcAft>
            </a:pPr>
            <a:r>
              <a:rPr lang="en-US" sz="2400" dirty="0"/>
              <a:t>Insulation </a:t>
            </a:r>
          </a:p>
          <a:p>
            <a:pPr>
              <a:spcAft>
                <a:spcPts val="600"/>
              </a:spcAft>
            </a:pPr>
            <a:r>
              <a:rPr lang="en-US" sz="2400" dirty="0"/>
              <a:t>Equipment efficiency</a:t>
            </a:r>
          </a:p>
          <a:p>
            <a:pPr>
              <a:spcAft>
                <a:spcPts val="600"/>
              </a:spcAft>
            </a:pPr>
            <a:r>
              <a:rPr lang="en-US" sz="2400" dirty="0"/>
              <a:t>Solar ready</a:t>
            </a:r>
          </a:p>
          <a:p>
            <a:pPr>
              <a:spcAft>
                <a:spcPts val="600"/>
              </a:spcAft>
            </a:pPr>
            <a:r>
              <a:rPr lang="en-US" sz="2400" dirty="0"/>
              <a:t>Building automation systems</a:t>
            </a:r>
          </a:p>
          <a:p>
            <a:pPr>
              <a:spcAft>
                <a:spcPts val="600"/>
              </a:spcAft>
            </a:pPr>
            <a:endParaRPr lang="en-US" sz="2400" dirty="0"/>
          </a:p>
          <a:p>
            <a:pPr marL="0" indent="0" algn="r">
              <a:buNone/>
            </a:pPr>
            <a:endParaRPr lang="en-US" sz="2400" dirty="0"/>
          </a:p>
        </p:txBody>
      </p:sp>
      <p:sp>
        <p:nvSpPr>
          <p:cNvPr id="4" name="Date Placeholder 3"/>
          <p:cNvSpPr>
            <a:spLocks noGrp="1"/>
          </p:cNvSpPr>
          <p:nvPr>
            <p:ph type="dt" sz="half" idx="10"/>
          </p:nvPr>
        </p:nvSpPr>
        <p:spPr/>
        <p:txBody>
          <a:bodyPr/>
          <a:lstStyle/>
          <a:p>
            <a:fld id="{98FD6637-BB96-45A5-8334-2F8B634FE8C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10</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85800"/>
            <a:ext cx="2514600" cy="1676400"/>
          </a:xfrm>
          <a:prstGeom prst="rect">
            <a:avLst/>
          </a:prstGeom>
        </p:spPr>
      </p:pic>
    </p:spTree>
    <p:extLst>
      <p:ext uri="{BB962C8B-B14F-4D97-AF65-F5344CB8AC3E}">
        <p14:creationId xmlns:p14="http://schemas.microsoft.com/office/powerpoint/2010/main" val="2084900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2819400" cy="3352800"/>
          </a:xfrm>
        </p:spPr>
        <p:txBody>
          <a:bodyPr>
            <a:noAutofit/>
          </a:bodyPr>
          <a:lstStyle/>
          <a:p>
            <a:br>
              <a:rPr lang="en-US" sz="2400" dirty="0">
                <a:solidFill>
                  <a:srgbClr val="00B050"/>
                </a:solidFill>
              </a:rPr>
            </a:br>
            <a:r>
              <a:rPr lang="en-US" sz="2400" dirty="0">
                <a:solidFill>
                  <a:srgbClr val="00B050"/>
                </a:solidFill>
              </a:rPr>
              <a:t>All non-residential buildings, mandatory design measures for CALGreen must be met prior to plan check submittal and review and include:</a:t>
            </a:r>
            <a:br>
              <a:rPr lang="en-US" sz="2400" dirty="0">
                <a:solidFill>
                  <a:srgbClr val="00B050"/>
                </a:solidFill>
              </a:rPr>
            </a:br>
            <a:endParaRPr lang="en-US" sz="2400" dirty="0">
              <a:solidFill>
                <a:srgbClr val="00B050"/>
              </a:solidFill>
            </a:endParaRPr>
          </a:p>
        </p:txBody>
      </p:sp>
      <p:sp>
        <p:nvSpPr>
          <p:cNvPr id="3" name="Content Placeholder 2"/>
          <p:cNvSpPr>
            <a:spLocks noGrp="1"/>
          </p:cNvSpPr>
          <p:nvPr>
            <p:ph idx="1"/>
          </p:nvPr>
        </p:nvSpPr>
        <p:spPr>
          <a:xfrm>
            <a:off x="3200400" y="533400"/>
            <a:ext cx="5568950" cy="6019799"/>
          </a:xfrm>
        </p:spPr>
        <p:txBody>
          <a:bodyPr>
            <a:noAutofit/>
          </a:bodyPr>
          <a:lstStyle/>
          <a:p>
            <a:pPr>
              <a:spcAft>
                <a:spcPts val="600"/>
              </a:spcAft>
            </a:pPr>
            <a:r>
              <a:rPr lang="en-US" sz="2200" dirty="0"/>
              <a:t>Owner’s Project Requirements (OPR)</a:t>
            </a:r>
          </a:p>
          <a:p>
            <a:pPr>
              <a:spcAft>
                <a:spcPts val="600"/>
              </a:spcAft>
            </a:pPr>
            <a:r>
              <a:rPr lang="en-US" sz="2200" dirty="0"/>
              <a:t>Basis of Design (BOD)</a:t>
            </a:r>
          </a:p>
          <a:p>
            <a:pPr>
              <a:spcAft>
                <a:spcPts val="600"/>
              </a:spcAft>
            </a:pPr>
            <a:r>
              <a:rPr lang="en-US" sz="2200" dirty="0"/>
              <a:t>Commissioning measures shown in construction documents</a:t>
            </a:r>
          </a:p>
          <a:p>
            <a:pPr>
              <a:spcAft>
                <a:spcPts val="600"/>
              </a:spcAft>
            </a:pPr>
            <a:r>
              <a:rPr lang="en-US" sz="2200" dirty="0"/>
              <a:t>Design Review Kickoff Certificates of Compliance</a:t>
            </a:r>
          </a:p>
          <a:p>
            <a:pPr>
              <a:spcAft>
                <a:spcPts val="600"/>
              </a:spcAft>
            </a:pPr>
            <a:r>
              <a:rPr lang="en-US" sz="2200" dirty="0"/>
              <a:t>Construction Document Design Review Checklist of Certificates of Compliance </a:t>
            </a:r>
          </a:p>
          <a:p>
            <a:pPr>
              <a:spcAft>
                <a:spcPts val="600"/>
              </a:spcAft>
            </a:pPr>
            <a:r>
              <a:rPr lang="en-US" sz="2200" dirty="0"/>
              <a:t>Commissioning plan, functional performance testing and acceptance</a:t>
            </a:r>
          </a:p>
          <a:p>
            <a:pPr>
              <a:spcAft>
                <a:spcPts val="600"/>
              </a:spcAft>
            </a:pPr>
            <a:r>
              <a:rPr lang="en-US" sz="2200" dirty="0"/>
              <a:t>Compliance forms (97 for non-residential construction!!!)</a:t>
            </a:r>
          </a:p>
          <a:p>
            <a:pPr>
              <a:spcAft>
                <a:spcPts val="600"/>
              </a:spcAft>
            </a:pPr>
            <a:r>
              <a:rPr lang="en-US" sz="2200" dirty="0"/>
              <a:t>Shall be completed and signed by a licensed professional engineer(s)</a:t>
            </a:r>
          </a:p>
          <a:p>
            <a:pPr>
              <a:spcAft>
                <a:spcPts val="600"/>
              </a:spcAft>
            </a:pPr>
            <a:endParaRPr lang="en-US" sz="2400" dirty="0"/>
          </a:p>
          <a:p>
            <a:pPr>
              <a:spcAft>
                <a:spcPts val="600"/>
              </a:spcAft>
            </a:pPr>
            <a:endParaRPr lang="en-US" sz="2400" dirty="0"/>
          </a:p>
          <a:p>
            <a:pPr marL="0" indent="0" algn="r">
              <a:buNone/>
            </a:pPr>
            <a:endParaRPr lang="en-US" sz="2400" dirty="0"/>
          </a:p>
        </p:txBody>
      </p:sp>
      <p:sp>
        <p:nvSpPr>
          <p:cNvPr id="4" name="Date Placeholder 3"/>
          <p:cNvSpPr>
            <a:spLocks noGrp="1"/>
          </p:cNvSpPr>
          <p:nvPr>
            <p:ph type="dt" sz="half" idx="10"/>
          </p:nvPr>
        </p:nvSpPr>
        <p:spPr/>
        <p:txBody>
          <a:bodyPr/>
          <a:lstStyle/>
          <a:p>
            <a:fld id="{98FD6637-BB96-45A5-8334-2F8B634FE8C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11</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85800"/>
            <a:ext cx="2514600" cy="1676400"/>
          </a:xfrm>
          <a:prstGeom prst="rect">
            <a:avLst/>
          </a:prstGeom>
        </p:spPr>
      </p:pic>
    </p:spTree>
    <p:extLst>
      <p:ext uri="{BB962C8B-B14F-4D97-AF65-F5344CB8AC3E}">
        <p14:creationId xmlns:p14="http://schemas.microsoft.com/office/powerpoint/2010/main" val="124265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124200" cy="1741714"/>
          </a:xfrm>
        </p:spPr>
        <p:txBody>
          <a:bodyPr>
            <a:normAutofit fontScale="90000"/>
          </a:bodyPr>
          <a:lstStyle/>
          <a:p>
            <a:r>
              <a:rPr lang="en-US" sz="2900" dirty="0">
                <a:solidFill>
                  <a:srgbClr val="00B050"/>
                </a:solidFill>
              </a:rPr>
              <a:t>CALGreen Inspection and Commissioning Process</a:t>
            </a:r>
            <a:br>
              <a:rPr lang="en-US" dirty="0"/>
            </a:br>
            <a:endParaRPr lang="en-US" dirty="0"/>
          </a:p>
        </p:txBody>
      </p:sp>
      <p:sp>
        <p:nvSpPr>
          <p:cNvPr id="3" name="Content Placeholder 2"/>
          <p:cNvSpPr>
            <a:spLocks noGrp="1"/>
          </p:cNvSpPr>
          <p:nvPr>
            <p:ph idx="1"/>
          </p:nvPr>
        </p:nvSpPr>
        <p:spPr>
          <a:xfrm>
            <a:off x="3657600" y="457200"/>
            <a:ext cx="5029200" cy="6096000"/>
          </a:xfrm>
        </p:spPr>
        <p:txBody>
          <a:bodyPr>
            <a:noAutofit/>
          </a:bodyPr>
          <a:lstStyle/>
          <a:p>
            <a:r>
              <a:rPr lang="en-US" sz="1800" dirty="0">
                <a:latin typeface="Calibri" panose="020F0502020204030204" pitchFamily="34" charset="0"/>
                <a:cs typeface="Calibri" panose="020F0502020204030204" pitchFamily="34" charset="0"/>
              </a:rPr>
              <a:t>CALGreen calls for commissioning of commercial buildings over 10,000 sf. and commissioning is a process to verify that the building meets the owner’s specifications. </a:t>
            </a:r>
          </a:p>
          <a:p>
            <a:endParaRPr lang="en-US" sz="1000" dirty="0">
              <a:latin typeface="Calibri" panose="020F0502020204030204" pitchFamily="34" charset="0"/>
              <a:cs typeface="Calibri" panose="020F0502020204030204" pitchFamily="34" charset="0"/>
            </a:endParaRPr>
          </a:p>
          <a:p>
            <a:pPr>
              <a:spcAft>
                <a:spcPts val="200"/>
              </a:spcAft>
            </a:pPr>
            <a:r>
              <a:rPr lang="en-US" sz="1800" dirty="0">
                <a:latin typeface="Calibri" panose="020F0502020204030204" pitchFamily="34" charset="0"/>
                <a:cs typeface="Calibri" panose="020F0502020204030204" pitchFamily="34" charset="0"/>
              </a:rPr>
              <a:t>The applicant will obtain his permits from the city or county and then will need to retain the services of a commissioning coordinator to do the field verification of all the requirements of CALGreen.</a:t>
            </a:r>
          </a:p>
          <a:p>
            <a:pPr>
              <a:spcAft>
                <a:spcPts val="200"/>
              </a:spcAft>
            </a:pPr>
            <a:endParaRPr lang="en-US" sz="10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At the time of final inspection a document will be presented showing compliance with CALGreen commissioning requirements and a Certificate of Occupancy can be issued. </a:t>
            </a:r>
          </a:p>
          <a:p>
            <a:endParaRPr lang="en-US" sz="10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The code allows building official to issue a temporary certificate of occupancy (if needed) and once a building passes the final inspection process, the property can then be labeled as CALGreen compliant.</a:t>
            </a:r>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43" y="2209799"/>
            <a:ext cx="3144417" cy="3316515"/>
          </a:xfrm>
          <a:prstGeom prst="rect">
            <a:avLst/>
          </a:prstGeom>
        </p:spPr>
      </p:pic>
      <p:sp>
        <p:nvSpPr>
          <p:cNvPr id="4" name="Date Placeholder 3"/>
          <p:cNvSpPr>
            <a:spLocks noGrp="1"/>
          </p:cNvSpPr>
          <p:nvPr>
            <p:ph type="dt" sz="half" idx="10"/>
          </p:nvPr>
        </p:nvSpPr>
        <p:spPr/>
        <p:txBody>
          <a:bodyPr/>
          <a:lstStyle/>
          <a:p>
            <a:fld id="{F4417D83-57E1-4A80-8F3D-9B896C2A9885}"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12</a:t>
            </a:fld>
            <a:endParaRPr lang="en-US" dirty="0"/>
          </a:p>
        </p:txBody>
      </p:sp>
    </p:spTree>
    <p:extLst>
      <p:ext uri="{BB962C8B-B14F-4D97-AF65-F5344CB8AC3E}">
        <p14:creationId xmlns:p14="http://schemas.microsoft.com/office/powerpoint/2010/main" val="1060035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solidFill>
                  <a:srgbClr val="00B050"/>
                </a:solidFill>
              </a:rPr>
              <a:t>CALGreen Resources and Additional Information </a:t>
            </a:r>
          </a:p>
        </p:txBody>
      </p:sp>
      <p:sp>
        <p:nvSpPr>
          <p:cNvPr id="3" name="Content Placeholder 2"/>
          <p:cNvSpPr>
            <a:spLocks noGrp="1"/>
          </p:cNvSpPr>
          <p:nvPr>
            <p:ph idx="1"/>
          </p:nvPr>
        </p:nvSpPr>
        <p:spPr>
          <a:xfrm>
            <a:off x="457200" y="1447800"/>
            <a:ext cx="8229600" cy="5029200"/>
          </a:xfrm>
        </p:spPr>
        <p:txBody>
          <a:bodyPr>
            <a:normAutofit/>
          </a:bodyPr>
          <a:lstStyle/>
          <a:p>
            <a:pPr marL="0" indent="0">
              <a:buNone/>
            </a:pPr>
            <a:r>
              <a:rPr lang="en-US" sz="1800" b="1" dirty="0"/>
              <a:t>California Green Building Standards Code</a:t>
            </a:r>
            <a:endParaRPr lang="en-US" sz="1800" dirty="0"/>
          </a:p>
          <a:p>
            <a:pPr marL="0" indent="0">
              <a:buNone/>
            </a:pPr>
            <a:r>
              <a:rPr lang="en-US" sz="1600" u="sng" dirty="0">
                <a:hlinkClick r:id="rId2"/>
              </a:rPr>
              <a:t>http://www.bsc.ca.gov/codes.aspx</a:t>
            </a:r>
            <a:endParaRPr lang="en-US" sz="1600" dirty="0"/>
          </a:p>
          <a:p>
            <a:pPr marL="0" lvl="0" indent="0">
              <a:buNone/>
            </a:pPr>
            <a:r>
              <a:rPr lang="en-US" sz="1600" dirty="0">
                <a:solidFill>
                  <a:prstClr val="black"/>
                </a:solidFill>
              </a:rPr>
              <a:t>Good source for the triennial editions of Title 24 in their entirety that are updated/revised every three years. </a:t>
            </a:r>
          </a:p>
          <a:p>
            <a:pPr marL="0" lvl="0" indent="0">
              <a:buNone/>
            </a:pPr>
            <a:endParaRPr lang="en-US" sz="1600" dirty="0"/>
          </a:p>
          <a:p>
            <a:pPr marL="0" indent="0">
              <a:buNone/>
            </a:pPr>
            <a:r>
              <a:rPr lang="en-US" sz="1800" b="1" dirty="0"/>
              <a:t>California Energy Code Compliance for Non-Residential Projects: Plan Review, Inspection and Documentation</a:t>
            </a:r>
            <a:endParaRPr lang="en-US" sz="1800" dirty="0"/>
          </a:p>
          <a:p>
            <a:pPr marL="0" indent="0">
              <a:buNone/>
            </a:pPr>
            <a:r>
              <a:rPr lang="en-US" sz="1600" u="sng" dirty="0">
                <a:hlinkClick r:id="rId3"/>
              </a:rPr>
              <a:t>http://www.green-technology.org/calgreen/</a:t>
            </a:r>
            <a:endParaRPr lang="en-US" sz="1600" dirty="0"/>
          </a:p>
          <a:p>
            <a:pPr marL="0" indent="0">
              <a:buNone/>
            </a:pPr>
            <a:r>
              <a:rPr lang="en-US" sz="1600" dirty="0"/>
              <a:t>Excellent seminar designed for those involved with compliance or enforcement of the non-residential provisions included in the 2013 California Energy Code that explores challenges and issues faced by designers, commissioning providers/agents, building owners and code officials. </a:t>
            </a:r>
          </a:p>
          <a:p>
            <a:pPr marL="0" indent="0">
              <a:buNone/>
            </a:pPr>
            <a:endParaRPr lang="en-US" sz="1600" dirty="0"/>
          </a:p>
          <a:p>
            <a:pPr marL="0" lvl="0" indent="0">
              <a:buNone/>
            </a:pPr>
            <a:r>
              <a:rPr lang="en-US" sz="1800" b="1" dirty="0">
                <a:solidFill>
                  <a:prstClr val="black"/>
                </a:solidFill>
              </a:rPr>
              <a:t>California Building Standards Commission – CALGreen (Part 11 of Title 24)</a:t>
            </a:r>
            <a:endParaRPr lang="en-US" sz="1800" dirty="0">
              <a:solidFill>
                <a:prstClr val="black"/>
              </a:solidFill>
            </a:endParaRPr>
          </a:p>
          <a:p>
            <a:pPr marL="0" lvl="0" indent="0">
              <a:buNone/>
            </a:pPr>
            <a:r>
              <a:rPr lang="en-US" sz="1600" u="sng" dirty="0">
                <a:solidFill>
                  <a:prstClr val="black"/>
                </a:solidFill>
                <a:hlinkClick r:id="rId4"/>
              </a:rPr>
              <a:t>http://www.bsc.ca.gov/Home/CALGreen.aspx</a:t>
            </a:r>
            <a:endParaRPr lang="en-US" sz="1600" u="sng" dirty="0">
              <a:solidFill>
                <a:prstClr val="black"/>
              </a:solidFill>
            </a:endParaRPr>
          </a:p>
          <a:p>
            <a:pPr marL="0" lvl="0" indent="0">
              <a:buNone/>
            </a:pPr>
            <a:r>
              <a:rPr lang="en-US" sz="1600" dirty="0">
                <a:solidFill>
                  <a:prstClr val="black"/>
                </a:solidFill>
              </a:rPr>
              <a:t>Great starting point and resource for the various CALGreen code requirements.</a:t>
            </a:r>
          </a:p>
          <a:p>
            <a:pPr marL="0" lvl="0" indent="0">
              <a:buNone/>
            </a:pPr>
            <a:endParaRPr lang="en-US" sz="1000" dirty="0">
              <a:solidFill>
                <a:prstClr val="black"/>
              </a:solidFill>
            </a:endParaRPr>
          </a:p>
          <a:p>
            <a:pPr marL="0" indent="0">
              <a:buNone/>
            </a:pPr>
            <a:endParaRPr lang="en-US" sz="2000" dirty="0"/>
          </a:p>
        </p:txBody>
      </p:sp>
      <p:sp>
        <p:nvSpPr>
          <p:cNvPr id="4" name="Date Placeholder 3"/>
          <p:cNvSpPr>
            <a:spLocks noGrp="1"/>
          </p:cNvSpPr>
          <p:nvPr>
            <p:ph type="dt" sz="half" idx="10"/>
          </p:nvPr>
        </p:nvSpPr>
        <p:spPr/>
        <p:txBody>
          <a:bodyPr/>
          <a:lstStyle/>
          <a:p>
            <a:fld id="{09484A1A-F3A6-4CA1-908D-8844F86A9BCB}"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13</a:t>
            </a:fld>
            <a:endParaRPr lang="en-US" dirty="0"/>
          </a:p>
        </p:txBody>
      </p:sp>
    </p:spTree>
    <p:extLst>
      <p:ext uri="{BB962C8B-B14F-4D97-AF65-F5344CB8AC3E}">
        <p14:creationId xmlns:p14="http://schemas.microsoft.com/office/powerpoint/2010/main" val="200421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pPr algn="l"/>
            <a:r>
              <a:rPr lang="en-US" sz="3600" b="1" dirty="0">
                <a:solidFill>
                  <a:srgbClr val="00B050"/>
                </a:solidFill>
              </a:rPr>
              <a:t>Questions, Conclusion and Contact Info</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41958" y="1828800"/>
            <a:ext cx="1860884" cy="2438400"/>
          </a:xfrm>
        </p:spPr>
      </p:pic>
      <p:sp>
        <p:nvSpPr>
          <p:cNvPr id="7" name="TextBox 6"/>
          <p:cNvSpPr txBox="1"/>
          <p:nvPr/>
        </p:nvSpPr>
        <p:spPr>
          <a:xfrm>
            <a:off x="533400" y="1676400"/>
            <a:ext cx="6019800" cy="5324535"/>
          </a:xfrm>
          <a:prstGeom prst="rect">
            <a:avLst/>
          </a:prstGeom>
          <a:noFill/>
        </p:spPr>
        <p:txBody>
          <a:bodyPr wrap="square" rtlCol="0">
            <a:spAutoFit/>
          </a:bodyPr>
          <a:lstStyle/>
          <a:p>
            <a:r>
              <a:rPr lang="en-US" sz="1600" dirty="0"/>
              <a:t>CLW Enterprises is providing a free pdf guidebook on this topic. The </a:t>
            </a:r>
            <a:r>
              <a:rPr lang="en-US" sz="1600" b="1" dirty="0"/>
              <a:t>How to Manage California’s CALGreen Code, Zero Net Energy &amp; AB 1103 Requirements</a:t>
            </a:r>
            <a:r>
              <a:rPr lang="en-US" sz="1600" dirty="0"/>
              <a:t>  pdf guidebook has more information than presented today, plus it has all of the information at your fingertips, including the links for those resources noted and additional ones as well.</a:t>
            </a:r>
          </a:p>
          <a:p>
            <a:r>
              <a:rPr lang="en-US" sz="1600" dirty="0"/>
              <a:t> </a:t>
            </a:r>
          </a:p>
          <a:p>
            <a:r>
              <a:rPr lang="en-US" sz="1600" dirty="0"/>
              <a:t>If you would like to receive one, please let me know today or go to my website at </a:t>
            </a:r>
            <a:r>
              <a:rPr lang="en-US" sz="1600" u="sng" dirty="0">
                <a:hlinkClick r:id="rId3"/>
              </a:rPr>
              <a:t>www.CLW-Enterprises.com</a:t>
            </a:r>
            <a:r>
              <a:rPr lang="en-US" sz="1600" dirty="0"/>
              <a:t> where you can request a free copy. Also provided for free are my </a:t>
            </a:r>
            <a:r>
              <a:rPr lang="en-US" sz="1600" b="1" dirty="0"/>
              <a:t>How to Get Your Existing Building LEED Certified </a:t>
            </a:r>
            <a:r>
              <a:rPr lang="en-US" sz="1600" dirty="0"/>
              <a:t>and</a:t>
            </a:r>
            <a:r>
              <a:rPr lang="en-US" sz="1600" b="1" dirty="0"/>
              <a:t> How to Effectively Manage Your Facilities Using Sustainable Practices</a:t>
            </a:r>
            <a:r>
              <a:rPr lang="en-US" sz="1600" dirty="0"/>
              <a:t> pdf guidebooks. </a:t>
            </a:r>
          </a:p>
          <a:p>
            <a:r>
              <a:rPr lang="en-US" sz="1600" dirty="0"/>
              <a:t> </a:t>
            </a:r>
          </a:p>
          <a:p>
            <a:r>
              <a:rPr lang="en-US" sz="1600" dirty="0"/>
              <a:t>For more information about CALGreen Code, Zero Net Energy &amp; AB 1103 requirements and the services to coordination and/or complete them, please contact </a:t>
            </a:r>
            <a:r>
              <a:rPr lang="en-US" sz="1600" b="1" dirty="0"/>
              <a:t>Corey Lee Wilson </a:t>
            </a:r>
            <a:r>
              <a:rPr lang="en-US" sz="1600" dirty="0"/>
              <a:t>at </a:t>
            </a:r>
            <a:r>
              <a:rPr lang="en-US" sz="1600" b="1" dirty="0"/>
              <a:t>CLW Enterprises </a:t>
            </a:r>
            <a:r>
              <a:rPr lang="en-US" sz="1600" dirty="0"/>
              <a:t>at (951) 415-3002 or email me at </a:t>
            </a:r>
            <a:r>
              <a:rPr lang="en-US" sz="1600" u="sng" dirty="0">
                <a:hlinkClick r:id="rId4"/>
              </a:rPr>
              <a:t>CLWEnterprises@att.net</a:t>
            </a:r>
            <a:r>
              <a:rPr lang="en-US" sz="1600" dirty="0"/>
              <a:t> or visit my website at </a:t>
            </a:r>
            <a:r>
              <a:rPr lang="en-US" sz="1600" dirty="0">
                <a:hlinkClick r:id="rId5"/>
              </a:rPr>
              <a:t>www.CLW-Enteprises.com</a:t>
            </a:r>
            <a:r>
              <a:rPr lang="en-US" sz="1600" dirty="0"/>
              <a:t>. </a:t>
            </a:r>
          </a:p>
          <a:p>
            <a:endParaRPr lang="en-US" sz="1600" dirty="0"/>
          </a:p>
          <a:p>
            <a:endParaRPr lang="en-US" dirty="0"/>
          </a:p>
          <a:p>
            <a:endParaRPr lang="en-US" dirty="0"/>
          </a:p>
        </p:txBody>
      </p:sp>
      <p:sp>
        <p:nvSpPr>
          <p:cNvPr id="8" name="TextBox 7"/>
          <p:cNvSpPr txBox="1"/>
          <p:nvPr/>
        </p:nvSpPr>
        <p:spPr>
          <a:xfrm>
            <a:off x="6705600" y="4724400"/>
            <a:ext cx="2133600" cy="1015663"/>
          </a:xfrm>
          <a:prstGeom prst="rect">
            <a:avLst/>
          </a:prstGeom>
          <a:noFill/>
        </p:spPr>
        <p:txBody>
          <a:bodyPr wrap="square" rtlCol="0">
            <a:spAutoFit/>
          </a:bodyPr>
          <a:lstStyle/>
          <a:p>
            <a:pPr algn="ctr"/>
            <a:r>
              <a:rPr lang="en-US" sz="1200" b="1" dirty="0"/>
              <a:t>Corey Lee  Wilson</a:t>
            </a:r>
          </a:p>
          <a:p>
            <a:pPr algn="ctr"/>
            <a:r>
              <a:rPr lang="en-US" sz="1200" b="1" dirty="0"/>
              <a:t>(BS Economics, SBE, Member of CMAA, IFMA, DBIA, BIA and a CMAA CCM, LEED AP,  and IFMA FMP) </a:t>
            </a:r>
            <a:endParaRPr lang="en-US" sz="1200" dirty="0"/>
          </a:p>
        </p:txBody>
      </p:sp>
      <p:sp>
        <p:nvSpPr>
          <p:cNvPr id="3" name="Date Placeholder 2"/>
          <p:cNvSpPr>
            <a:spLocks noGrp="1"/>
          </p:cNvSpPr>
          <p:nvPr>
            <p:ph type="dt" sz="half" idx="10"/>
          </p:nvPr>
        </p:nvSpPr>
        <p:spPr/>
        <p:txBody>
          <a:bodyPr/>
          <a:lstStyle/>
          <a:p>
            <a:fld id="{4B64861B-EA4F-40E5-8B77-B7C867A024C0}"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14</a:t>
            </a:fld>
            <a:endParaRPr lang="en-US" dirty="0"/>
          </a:p>
        </p:txBody>
      </p:sp>
    </p:spTree>
    <p:extLst>
      <p:ext uri="{BB962C8B-B14F-4D97-AF65-F5344CB8AC3E}">
        <p14:creationId xmlns:p14="http://schemas.microsoft.com/office/powerpoint/2010/main" val="266672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572000" cy="1752600"/>
          </a:xfrm>
        </p:spPr>
        <p:txBody>
          <a:bodyPr>
            <a:noAutofit/>
          </a:bodyPr>
          <a:lstStyle/>
          <a:p>
            <a:pPr lvl="0"/>
            <a:r>
              <a:rPr lang="en-US" sz="3200" dirty="0">
                <a:solidFill>
                  <a:srgbClr val="00B050"/>
                </a:solidFill>
              </a:rPr>
              <a:t>AB 32 - California Global Warming Solutions Act of 2006 Started It</a:t>
            </a:r>
          </a:p>
        </p:txBody>
      </p:sp>
      <p:sp>
        <p:nvSpPr>
          <p:cNvPr id="4" name="Text Placeholder 3"/>
          <p:cNvSpPr>
            <a:spLocks noGrp="1"/>
          </p:cNvSpPr>
          <p:nvPr>
            <p:ph type="body" sz="half" idx="2"/>
          </p:nvPr>
        </p:nvSpPr>
        <p:spPr>
          <a:xfrm>
            <a:off x="457200" y="2209800"/>
            <a:ext cx="8305800" cy="4267200"/>
          </a:xfrm>
        </p:spPr>
        <p:txBody>
          <a:bodyPr>
            <a:normAutofit lnSpcReduction="10000"/>
          </a:bodyPr>
          <a:lstStyle/>
          <a:p>
            <a:endParaRPr lang="en-US" sz="2000" dirty="0"/>
          </a:p>
          <a:p>
            <a:pPr marL="342900" indent="-342900">
              <a:buFont typeface="Arial" panose="020B0604020202020204" pitchFamily="34" charset="0"/>
              <a:buChar char="•"/>
            </a:pPr>
            <a:r>
              <a:rPr lang="en-US" sz="2400" dirty="0"/>
              <a:t>The passage of AB 32 required sharp reduction of greenhouse gas (GHG) emissions to a sustainable, low-carbon future.  </a:t>
            </a:r>
          </a:p>
          <a:p>
            <a:endParaRPr lang="en-US" sz="900" dirty="0"/>
          </a:p>
          <a:p>
            <a:pPr marL="342900" indent="-342900">
              <a:buFont typeface="Arial" panose="020B0604020202020204" pitchFamily="34" charset="0"/>
              <a:buChar char="•"/>
            </a:pPr>
            <a:r>
              <a:rPr lang="en-US" sz="2400" dirty="0"/>
              <a:t>AB 32 was the first program in the country to take a comprehensive, long-term approach to addressing climate change that aims to improve the environment and natural resources while maintaining a robust economy. </a:t>
            </a:r>
          </a:p>
          <a:p>
            <a:endParaRPr lang="en-US" sz="900" dirty="0"/>
          </a:p>
          <a:p>
            <a:pPr marL="342900" indent="-342900">
              <a:buFont typeface="Arial" panose="020B0604020202020204" pitchFamily="34" charset="0"/>
              <a:buChar char="•"/>
            </a:pPr>
            <a:r>
              <a:rPr lang="en-US" sz="2400" dirty="0"/>
              <a:t>AB 32 requires California to reduce its GHG emissions to 1990 levels by 2020 — a reduction of approximately 15 percent below emissions expected under a “business as usual” scenario.  </a:t>
            </a:r>
          </a:p>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0200" y="762000"/>
            <a:ext cx="3086100" cy="1371600"/>
          </a:xfrm>
        </p:spPr>
      </p:pic>
      <p:sp>
        <p:nvSpPr>
          <p:cNvPr id="3" name="Date Placeholder 2"/>
          <p:cNvSpPr>
            <a:spLocks noGrp="1"/>
          </p:cNvSpPr>
          <p:nvPr>
            <p:ph type="dt" sz="half" idx="10"/>
          </p:nvPr>
        </p:nvSpPr>
        <p:spPr/>
        <p:txBody>
          <a:bodyPr/>
          <a:lstStyle/>
          <a:p>
            <a:fld id="{067D4B44-E352-4DA9-90F8-936ACEE510EC}"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2</a:t>
            </a:fld>
            <a:endParaRPr lang="en-US" dirty="0"/>
          </a:p>
        </p:txBody>
      </p:sp>
    </p:spTree>
    <p:extLst>
      <p:ext uri="{BB962C8B-B14F-4D97-AF65-F5344CB8AC3E}">
        <p14:creationId xmlns:p14="http://schemas.microsoft.com/office/powerpoint/2010/main" val="54349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13355"/>
            <a:ext cx="4267200" cy="1496445"/>
          </a:xfrm>
        </p:spPr>
        <p:txBody>
          <a:bodyPr>
            <a:noAutofit/>
          </a:bodyPr>
          <a:lstStyle/>
          <a:p>
            <a:pPr lvl="0"/>
            <a:r>
              <a:rPr lang="en-US" sz="3600" dirty="0">
                <a:solidFill>
                  <a:srgbClr val="00B050"/>
                </a:solidFill>
              </a:rPr>
              <a:t>From AB 32 Came the Following Legislation:</a:t>
            </a:r>
          </a:p>
        </p:txBody>
      </p:sp>
      <p:sp>
        <p:nvSpPr>
          <p:cNvPr id="4" name="Content Placeholder 3"/>
          <p:cNvSpPr>
            <a:spLocks noGrp="1"/>
          </p:cNvSpPr>
          <p:nvPr>
            <p:ph sz="half" idx="2"/>
          </p:nvPr>
        </p:nvSpPr>
        <p:spPr>
          <a:xfrm>
            <a:off x="457200" y="2590800"/>
            <a:ext cx="4040188" cy="3875088"/>
          </a:xfrm>
        </p:spPr>
        <p:txBody>
          <a:bodyPr>
            <a:normAutofit lnSpcReduction="10000"/>
          </a:bodyPr>
          <a:lstStyle/>
          <a:p>
            <a:r>
              <a:rPr lang="en-US" sz="1800" b="1" dirty="0"/>
              <a:t>CALGreen Code (Section 11 of Title 24) </a:t>
            </a:r>
            <a:r>
              <a:rPr lang="en-US" sz="1800" dirty="0"/>
              <a:t>– Began in 2007 and implemented in 2009</a:t>
            </a:r>
          </a:p>
          <a:p>
            <a:pPr marL="0" indent="0">
              <a:buNone/>
            </a:pPr>
            <a:endParaRPr lang="en-US" sz="1800" b="1" dirty="0"/>
          </a:p>
          <a:p>
            <a:r>
              <a:rPr lang="en-US" sz="1800" b="1" dirty="0"/>
              <a:t>AB1103 - California’s Mandatory Energy Benchmarking &amp; Disclosure Assembly Bill 1103 </a:t>
            </a:r>
            <a:r>
              <a:rPr lang="en-US" sz="1800" dirty="0"/>
              <a:t>– Passed in 2007</a:t>
            </a:r>
          </a:p>
          <a:p>
            <a:pPr marL="0" indent="0">
              <a:buNone/>
            </a:pPr>
            <a:endParaRPr lang="en-US" sz="1800" b="1" dirty="0"/>
          </a:p>
          <a:p>
            <a:r>
              <a:rPr lang="en-US" sz="1800" b="1" dirty="0"/>
              <a:t>Zero Net Energy Standards </a:t>
            </a:r>
            <a:r>
              <a:rPr lang="en-US" sz="1800" dirty="0"/>
              <a:t>– Started in 2008 with 2020 and 2030 targets.</a:t>
            </a:r>
          </a:p>
          <a:p>
            <a:pPr marL="0" indent="0">
              <a:buNone/>
            </a:pPr>
            <a:endParaRPr lang="en-US" sz="1800" b="1" dirty="0"/>
          </a:p>
          <a:p>
            <a:r>
              <a:rPr lang="en-US" sz="1800" b="1" dirty="0"/>
              <a:t>Prop 39 - California Clean Energy Jobs Act </a:t>
            </a:r>
            <a:r>
              <a:rPr lang="en-US" sz="1800" dirty="0"/>
              <a:t>– Passed in 2012</a:t>
            </a:r>
            <a:endParaRPr lang="en-US" dirty="0"/>
          </a:p>
        </p:txBody>
      </p:sp>
      <p:sp>
        <p:nvSpPr>
          <p:cNvPr id="5" name="Text Placeholder 4"/>
          <p:cNvSpPr>
            <a:spLocks noGrp="1"/>
          </p:cNvSpPr>
          <p:nvPr>
            <p:ph type="body" sz="quarter" idx="3"/>
          </p:nvPr>
        </p:nvSpPr>
        <p:spPr>
          <a:xfrm>
            <a:off x="4648200" y="2286000"/>
            <a:ext cx="4041775" cy="639762"/>
          </a:xfrm>
        </p:spPr>
        <p:txBody>
          <a:bodyPr>
            <a:normAutofit/>
          </a:bodyPr>
          <a:lstStyle/>
          <a:p>
            <a:pPr algn="ctr"/>
            <a:r>
              <a:rPr lang="en-US" sz="2800" dirty="0">
                <a:solidFill>
                  <a:srgbClr val="0070C0"/>
                </a:solidFill>
              </a:rPr>
              <a:t>Common Goals</a:t>
            </a:r>
          </a:p>
        </p:txBody>
      </p:sp>
      <p:sp>
        <p:nvSpPr>
          <p:cNvPr id="6" name="Content Placeholder 5"/>
          <p:cNvSpPr>
            <a:spLocks noGrp="1"/>
          </p:cNvSpPr>
          <p:nvPr>
            <p:ph sz="quarter" idx="4"/>
          </p:nvPr>
        </p:nvSpPr>
        <p:spPr>
          <a:xfrm>
            <a:off x="4594905" y="2743200"/>
            <a:ext cx="4041775" cy="3505200"/>
          </a:xfrm>
        </p:spPr>
        <p:txBody>
          <a:bodyPr>
            <a:normAutofit fontScale="85000" lnSpcReduction="20000"/>
          </a:bodyPr>
          <a:lstStyle/>
          <a:p>
            <a:endParaRPr lang="en-US" dirty="0"/>
          </a:p>
          <a:p>
            <a:pPr lvl="0"/>
            <a:r>
              <a:rPr lang="en-US" sz="2100" b="1" dirty="0"/>
              <a:t>Sustainable planning, design and operations</a:t>
            </a:r>
          </a:p>
          <a:p>
            <a:endParaRPr lang="en-US" sz="2100" b="1" dirty="0"/>
          </a:p>
          <a:p>
            <a:pPr lvl="0"/>
            <a:r>
              <a:rPr lang="en-US" sz="2100" b="1" dirty="0"/>
              <a:t>Energy efficiency and disclosure</a:t>
            </a:r>
          </a:p>
          <a:p>
            <a:pPr marL="0" indent="0">
              <a:buNone/>
            </a:pPr>
            <a:r>
              <a:rPr lang="en-US" sz="2100" b="1" dirty="0"/>
              <a:t> </a:t>
            </a:r>
          </a:p>
          <a:p>
            <a:pPr lvl="0"/>
            <a:r>
              <a:rPr lang="en-US" sz="2100" b="1" dirty="0"/>
              <a:t>Water efficiency and conservation</a:t>
            </a:r>
          </a:p>
          <a:p>
            <a:endParaRPr lang="en-US" sz="2100" b="1" dirty="0"/>
          </a:p>
          <a:p>
            <a:pPr lvl="0"/>
            <a:r>
              <a:rPr lang="en-US" sz="2100" b="1" dirty="0"/>
              <a:t>Material conservation and resource efficiency</a:t>
            </a:r>
          </a:p>
          <a:p>
            <a:endParaRPr lang="en-US" sz="2100" b="1" dirty="0"/>
          </a:p>
          <a:p>
            <a:pPr lvl="0"/>
            <a:r>
              <a:rPr lang="en-US" sz="2100" b="1" dirty="0"/>
              <a:t>Environmental quality and sustainability</a:t>
            </a:r>
          </a:p>
          <a:p>
            <a:endParaRPr lang="en-US" sz="2000" dirty="0"/>
          </a:p>
          <a:p>
            <a:endParaRPr lang="en-US" sz="26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693964"/>
            <a:ext cx="3782786" cy="1515835"/>
          </a:xfrm>
          <a:prstGeom prst="rect">
            <a:avLst/>
          </a:prstGeom>
        </p:spPr>
      </p:pic>
      <p:sp>
        <p:nvSpPr>
          <p:cNvPr id="2" name="Date Placeholder 1"/>
          <p:cNvSpPr>
            <a:spLocks noGrp="1"/>
          </p:cNvSpPr>
          <p:nvPr>
            <p:ph type="dt" sz="half" idx="10"/>
          </p:nvPr>
        </p:nvSpPr>
        <p:spPr/>
        <p:txBody>
          <a:bodyPr/>
          <a:lstStyle/>
          <a:p>
            <a:fld id="{3726EA11-8A9F-4182-9660-F2BB1ABC04E5}"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dirty="0"/>
              <a:t>CLW ENTERPRISES</a:t>
            </a:r>
          </a:p>
        </p:txBody>
      </p:sp>
      <p:sp>
        <p:nvSpPr>
          <p:cNvPr id="9" name="Slide Number Placeholder 8"/>
          <p:cNvSpPr>
            <a:spLocks noGrp="1"/>
          </p:cNvSpPr>
          <p:nvPr>
            <p:ph type="sldNum" sz="quarter" idx="12"/>
          </p:nvPr>
        </p:nvSpPr>
        <p:spPr/>
        <p:txBody>
          <a:bodyPr/>
          <a:lstStyle/>
          <a:p>
            <a:fld id="{AB823AE1-3F70-4984-83AF-6E0B37F17B85}" type="slidenum">
              <a:rPr lang="en-US" smtClean="0"/>
              <a:t>3</a:t>
            </a:fld>
            <a:endParaRPr lang="en-US" dirty="0"/>
          </a:p>
        </p:txBody>
      </p:sp>
    </p:spTree>
    <p:extLst>
      <p:ext uri="{BB962C8B-B14F-4D97-AF65-F5344CB8AC3E}">
        <p14:creationId xmlns:p14="http://schemas.microsoft.com/office/powerpoint/2010/main" val="277514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1162050"/>
          </a:xfrm>
        </p:spPr>
        <p:txBody>
          <a:bodyPr>
            <a:normAutofit/>
          </a:bodyPr>
          <a:lstStyle/>
          <a:p>
            <a:r>
              <a:rPr lang="en-US" sz="3600" dirty="0">
                <a:solidFill>
                  <a:srgbClr val="00B050"/>
                </a:solidFill>
              </a:rPr>
              <a:t>California Green Building Standards Code</a:t>
            </a:r>
          </a:p>
        </p:txBody>
      </p:sp>
      <p:sp>
        <p:nvSpPr>
          <p:cNvPr id="4" name="Text Placeholder 3"/>
          <p:cNvSpPr>
            <a:spLocks noGrp="1"/>
          </p:cNvSpPr>
          <p:nvPr>
            <p:ph type="body" sz="half" idx="2"/>
          </p:nvPr>
        </p:nvSpPr>
        <p:spPr>
          <a:xfrm>
            <a:off x="3657600" y="1752601"/>
            <a:ext cx="4800600" cy="4800600"/>
          </a:xfrm>
        </p:spPr>
        <p:txBody>
          <a:bodyPr>
            <a:noAutofit/>
          </a:bodyPr>
          <a:lstStyle/>
          <a:p>
            <a:r>
              <a:rPr lang="en-US" sz="2200" dirty="0"/>
              <a:t>The purpose of the California Green Building Standards Code, Section 11 of Title 24 (CALGreen for short), is to:</a:t>
            </a:r>
          </a:p>
          <a:p>
            <a:pPr marL="342900" indent="-342900">
              <a:buFont typeface="Arial" panose="020B0604020202020204" pitchFamily="34" charset="0"/>
              <a:buChar char="•"/>
            </a:pPr>
            <a:r>
              <a:rPr lang="en-US" sz="2200" dirty="0"/>
              <a:t>Improve public health, safety and general welfare. </a:t>
            </a:r>
          </a:p>
          <a:p>
            <a:pPr marL="342900" indent="-342900">
              <a:buFont typeface="Arial" panose="020B0604020202020204" pitchFamily="34" charset="0"/>
              <a:buChar char="•"/>
            </a:pPr>
            <a:r>
              <a:rPr lang="en-US" sz="2200" dirty="0"/>
              <a:t>By enhancing the design and construction of buildings.</a:t>
            </a:r>
          </a:p>
          <a:p>
            <a:pPr marL="342900" indent="-342900">
              <a:buFont typeface="Arial" panose="020B0604020202020204" pitchFamily="34" charset="0"/>
              <a:buChar char="•"/>
            </a:pPr>
            <a:r>
              <a:rPr lang="en-US" sz="2200" dirty="0"/>
              <a:t>Through the use of building concepts having a reduced negative impact or positive environmental impact.</a:t>
            </a:r>
          </a:p>
          <a:p>
            <a:pPr marL="342900" indent="-342900">
              <a:buFont typeface="Arial" panose="020B0604020202020204" pitchFamily="34" charset="0"/>
              <a:buChar char="•"/>
            </a:pPr>
            <a:r>
              <a:rPr lang="en-US" sz="2200" dirty="0"/>
              <a:t>And encouraging sustainable construction practices.</a:t>
            </a:r>
          </a:p>
        </p:txBody>
      </p:sp>
      <p:sp>
        <p:nvSpPr>
          <p:cNvPr id="8" name="TextBox 7"/>
          <p:cNvSpPr txBox="1"/>
          <p:nvPr/>
        </p:nvSpPr>
        <p:spPr>
          <a:xfrm>
            <a:off x="533400" y="1676400"/>
            <a:ext cx="3124200" cy="923330"/>
          </a:xfrm>
          <a:prstGeom prst="rect">
            <a:avLst/>
          </a:prstGeom>
          <a:noFill/>
        </p:spPr>
        <p:txBody>
          <a:bodyPr wrap="square" rtlCol="0">
            <a:spAutoFit/>
          </a:bodyPr>
          <a:lstStyle/>
          <a:p>
            <a:r>
              <a:rPr lang="en-US" sz="5400" b="1" dirty="0">
                <a:solidFill>
                  <a:srgbClr val="00B050"/>
                </a:solidFill>
              </a:rPr>
              <a:t>CALGreen</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743200"/>
            <a:ext cx="2776712" cy="2209800"/>
          </a:xfrm>
        </p:spPr>
      </p:pic>
      <p:sp>
        <p:nvSpPr>
          <p:cNvPr id="3" name="Date Placeholder 2"/>
          <p:cNvSpPr>
            <a:spLocks noGrp="1"/>
          </p:cNvSpPr>
          <p:nvPr>
            <p:ph type="dt" sz="half" idx="10"/>
          </p:nvPr>
        </p:nvSpPr>
        <p:spPr/>
        <p:txBody>
          <a:bodyPr/>
          <a:lstStyle/>
          <a:p>
            <a:fld id="{EA5CBEB0-A65D-497D-991D-A40D2EF4969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4</a:t>
            </a:fld>
            <a:endParaRPr lang="en-US" dirty="0"/>
          </a:p>
        </p:txBody>
      </p:sp>
    </p:spTree>
    <p:extLst>
      <p:ext uri="{BB962C8B-B14F-4D97-AF65-F5344CB8AC3E}">
        <p14:creationId xmlns:p14="http://schemas.microsoft.com/office/powerpoint/2010/main" val="137003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3733800" cy="2012950"/>
          </a:xfrm>
        </p:spPr>
        <p:txBody>
          <a:bodyPr>
            <a:noAutofit/>
          </a:bodyPr>
          <a:lstStyle/>
          <a:p>
            <a:pPr lvl="0"/>
            <a:r>
              <a:rPr lang="en-US" sz="3200" dirty="0">
                <a:solidFill>
                  <a:srgbClr val="00B050"/>
                </a:solidFill>
              </a:rPr>
              <a:t>Benefits of Using Green Building Standards and Certification Systems</a:t>
            </a:r>
          </a:p>
        </p:txBody>
      </p:sp>
      <p:sp>
        <p:nvSpPr>
          <p:cNvPr id="3" name="Content Placeholder 2"/>
          <p:cNvSpPr>
            <a:spLocks noGrp="1"/>
          </p:cNvSpPr>
          <p:nvPr>
            <p:ph idx="1"/>
          </p:nvPr>
        </p:nvSpPr>
        <p:spPr>
          <a:xfrm>
            <a:off x="4267200" y="457200"/>
            <a:ext cx="4419599" cy="6400800"/>
          </a:xfrm>
        </p:spPr>
        <p:txBody>
          <a:bodyPr>
            <a:normAutofit/>
          </a:bodyPr>
          <a:lstStyle/>
          <a:p>
            <a:r>
              <a:rPr lang="en-US" sz="2400" dirty="0"/>
              <a:t>Combined utility savings up to 30% to 40%</a:t>
            </a:r>
          </a:p>
          <a:p>
            <a:r>
              <a:rPr lang="en-US" sz="2400" dirty="0"/>
              <a:t>Operating costs of green buildings can be reduced by 8 to 9% </a:t>
            </a:r>
          </a:p>
          <a:p>
            <a:r>
              <a:rPr lang="en-US" sz="2400" dirty="0"/>
              <a:t>While increasing building’s  value up to 7.5% </a:t>
            </a:r>
          </a:p>
          <a:p>
            <a:r>
              <a:rPr lang="en-US" sz="2400" dirty="0"/>
              <a:t>Increases of up to 6.6% on return on investment</a:t>
            </a:r>
          </a:p>
          <a:p>
            <a:r>
              <a:rPr lang="en-US" sz="2400" dirty="0"/>
              <a:t>Occupancy increases of 3.5% </a:t>
            </a:r>
          </a:p>
          <a:p>
            <a:r>
              <a:rPr lang="en-US" sz="2400" dirty="0"/>
              <a:t>Rent increases typically 3% </a:t>
            </a:r>
          </a:p>
          <a:p>
            <a:r>
              <a:rPr lang="en-US" sz="2400" dirty="0"/>
              <a:t>Higher productivity and increased occupant health</a:t>
            </a:r>
          </a:p>
          <a:p>
            <a:r>
              <a:rPr lang="en-US" sz="2400" dirty="0"/>
              <a:t>Better indoor air quality</a:t>
            </a:r>
          </a:p>
        </p:txBody>
      </p:sp>
      <p:sp>
        <p:nvSpPr>
          <p:cNvPr id="4" name="Text Placeholder 3"/>
          <p:cNvSpPr>
            <a:spLocks noGrp="1"/>
          </p:cNvSpPr>
          <p:nvPr>
            <p:ph type="body" sz="half" idx="2"/>
          </p:nvPr>
        </p:nvSpPr>
        <p:spPr>
          <a:xfrm>
            <a:off x="457200" y="2590800"/>
            <a:ext cx="3505201" cy="2057401"/>
          </a:xfrm>
        </p:spPr>
        <p:txBody>
          <a:bodyPr>
            <a:normAutofit/>
          </a:bodyPr>
          <a:lstStyle/>
          <a:p>
            <a:r>
              <a:rPr lang="en-US" sz="1800" b="1" dirty="0"/>
              <a:t>There are a wide range of economic and environmental benefits to sustainable operations, often achieved through the use of standards, rating, and certification systems. Some of these are: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800600"/>
            <a:ext cx="3429001" cy="1371600"/>
          </a:xfrm>
          <a:prstGeom prst="rect">
            <a:avLst/>
          </a:prstGeom>
        </p:spPr>
      </p:pic>
      <p:sp>
        <p:nvSpPr>
          <p:cNvPr id="6" name="Date Placeholder 5"/>
          <p:cNvSpPr>
            <a:spLocks noGrp="1"/>
          </p:cNvSpPr>
          <p:nvPr>
            <p:ph type="dt" sz="half" idx="10"/>
          </p:nvPr>
        </p:nvSpPr>
        <p:spPr/>
        <p:txBody>
          <a:bodyPr/>
          <a:lstStyle/>
          <a:p>
            <a:fld id="{9B390F8F-54D1-412A-887E-C826F22CFCD0}"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5</a:t>
            </a:fld>
            <a:endParaRPr lang="en-US" dirty="0"/>
          </a:p>
        </p:txBody>
      </p:sp>
    </p:spTree>
    <p:extLst>
      <p:ext uri="{BB962C8B-B14F-4D97-AF65-F5344CB8AC3E}">
        <p14:creationId xmlns:p14="http://schemas.microsoft.com/office/powerpoint/2010/main" val="244785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362200"/>
            <a:ext cx="2514599" cy="3505200"/>
          </a:xfrm>
        </p:spPr>
        <p:txBody>
          <a:bodyPr>
            <a:noAutofit/>
          </a:bodyPr>
          <a:lstStyle/>
          <a:p>
            <a:r>
              <a:rPr lang="en-US" sz="2400" dirty="0">
                <a:solidFill>
                  <a:srgbClr val="00B050"/>
                </a:solidFill>
              </a:rPr>
              <a:t>The various building types and systems covered by the latest 2013 CALGreen Code starting in </a:t>
            </a:r>
            <a:br>
              <a:rPr lang="en-US" sz="2400" dirty="0">
                <a:solidFill>
                  <a:srgbClr val="00B050"/>
                </a:solidFill>
              </a:rPr>
            </a:br>
            <a:r>
              <a:rPr lang="en-US" sz="2400" dirty="0">
                <a:solidFill>
                  <a:srgbClr val="00B050"/>
                </a:solidFill>
              </a:rPr>
              <a:t>January 1, 2014 are the following:</a:t>
            </a:r>
          </a:p>
        </p:txBody>
      </p:sp>
      <p:sp>
        <p:nvSpPr>
          <p:cNvPr id="3" name="Content Placeholder 2"/>
          <p:cNvSpPr>
            <a:spLocks noGrp="1"/>
          </p:cNvSpPr>
          <p:nvPr>
            <p:ph idx="1"/>
          </p:nvPr>
        </p:nvSpPr>
        <p:spPr>
          <a:xfrm>
            <a:off x="3429000" y="533400"/>
            <a:ext cx="5340350" cy="6019800"/>
          </a:xfrm>
        </p:spPr>
        <p:txBody>
          <a:bodyPr>
            <a:normAutofit fontScale="77500" lnSpcReduction="20000"/>
          </a:bodyPr>
          <a:lstStyle/>
          <a:p>
            <a:pPr>
              <a:spcAft>
                <a:spcPts val="600"/>
              </a:spcAft>
            </a:pPr>
            <a:r>
              <a:rPr lang="en-US" sz="2900" dirty="0"/>
              <a:t>State-owned buildings. </a:t>
            </a:r>
          </a:p>
          <a:p>
            <a:pPr>
              <a:spcAft>
                <a:spcPts val="600"/>
              </a:spcAft>
            </a:pPr>
            <a:r>
              <a:rPr lang="en-US" sz="2900" dirty="0"/>
              <a:t>Low-rise residential buildings including hotels, motels, lodging houses, apartment houses, dwellings, dormitories, condominiums, shelters for homeless persons, congregate residences, employee housing, factory-built housing and other types of dwellings containing sleeping accommodations.</a:t>
            </a:r>
          </a:p>
          <a:p>
            <a:pPr>
              <a:spcAft>
                <a:spcPts val="600"/>
              </a:spcAft>
            </a:pPr>
            <a:r>
              <a:rPr lang="en-US" sz="2900" dirty="0"/>
              <a:t>Public elementary and secondary schools, and community college buildings.</a:t>
            </a:r>
          </a:p>
          <a:p>
            <a:pPr>
              <a:spcAft>
                <a:spcPts val="600"/>
              </a:spcAft>
            </a:pPr>
            <a:r>
              <a:rPr lang="en-US" sz="2900" dirty="0"/>
              <a:t>Qualified historical buildings and structures and their associated sites.</a:t>
            </a:r>
          </a:p>
          <a:p>
            <a:pPr>
              <a:spcAft>
                <a:spcPts val="600"/>
              </a:spcAft>
            </a:pPr>
            <a:r>
              <a:rPr lang="en-US" sz="2900" dirty="0"/>
              <a:t>General acute care hospitals, acute psychiatric hospitals, skilled nursing and/or intermediate care facilities, and clinics.</a:t>
            </a:r>
          </a:p>
          <a:p>
            <a:pPr>
              <a:spcAft>
                <a:spcPts val="600"/>
              </a:spcAft>
            </a:pPr>
            <a:r>
              <a:rPr lang="en-US" sz="2900" dirty="0"/>
              <a:t>Graywater systems.</a:t>
            </a:r>
          </a:p>
          <a:p>
            <a:pPr marL="0" indent="0" algn="r">
              <a:buNone/>
            </a:pPr>
            <a:endParaRPr lang="en-US" dirty="0">
              <a:solidFill>
                <a:srgbClr val="00B05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07D540AB-4850-4127-B5B7-03253ADB4A05}"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6</a:t>
            </a:fld>
            <a:endParaRPr lang="en-US" dirty="0"/>
          </a:p>
        </p:txBody>
      </p:sp>
    </p:spTree>
    <p:extLst>
      <p:ext uri="{BB962C8B-B14F-4D97-AF65-F5344CB8AC3E}">
        <p14:creationId xmlns:p14="http://schemas.microsoft.com/office/powerpoint/2010/main" val="307125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743199" cy="3657600"/>
          </a:xfrm>
        </p:spPr>
        <p:txBody>
          <a:bodyPr>
            <a:noAutofit/>
          </a:bodyPr>
          <a:lstStyle/>
          <a:p>
            <a:r>
              <a:rPr lang="en-US" sz="2400" dirty="0">
                <a:solidFill>
                  <a:srgbClr val="00B050"/>
                </a:solidFill>
              </a:rPr>
              <a:t>Among the new CALGreen 2013 requirements, every new building as well as additions and alterations in California are subject to:</a:t>
            </a:r>
          </a:p>
        </p:txBody>
      </p:sp>
      <p:sp>
        <p:nvSpPr>
          <p:cNvPr id="3" name="Content Placeholder 2"/>
          <p:cNvSpPr>
            <a:spLocks noGrp="1"/>
          </p:cNvSpPr>
          <p:nvPr>
            <p:ph idx="1"/>
          </p:nvPr>
        </p:nvSpPr>
        <p:spPr>
          <a:xfrm>
            <a:off x="3200400" y="381000"/>
            <a:ext cx="5568950" cy="6172199"/>
          </a:xfrm>
        </p:spPr>
        <p:txBody>
          <a:bodyPr>
            <a:noAutofit/>
          </a:bodyPr>
          <a:lstStyle/>
          <a:p>
            <a:pPr>
              <a:spcAft>
                <a:spcPts val="200"/>
              </a:spcAft>
            </a:pPr>
            <a:r>
              <a:rPr lang="en-US" sz="2200" dirty="0"/>
              <a:t>Reduce water consumption by 20%</a:t>
            </a:r>
          </a:p>
          <a:p>
            <a:pPr>
              <a:spcAft>
                <a:spcPts val="200"/>
              </a:spcAft>
            </a:pPr>
            <a:r>
              <a:rPr lang="en-US" sz="2200" dirty="0"/>
              <a:t>Divert 50% of construction waste from landfills and install low VOC materials. </a:t>
            </a:r>
          </a:p>
          <a:p>
            <a:pPr>
              <a:spcAft>
                <a:spcPts val="200"/>
              </a:spcAft>
            </a:pPr>
            <a:r>
              <a:rPr lang="en-US" sz="2200" dirty="0"/>
              <a:t>Separate indoor and outdoor water meters for non-residential buildings</a:t>
            </a:r>
          </a:p>
          <a:p>
            <a:pPr>
              <a:spcAft>
                <a:spcPts val="200"/>
              </a:spcAft>
            </a:pPr>
            <a:r>
              <a:rPr lang="en-US" sz="2200" dirty="0"/>
              <a:t>Separate water meters and moisture-sensing irrigation systems for large landscape projects</a:t>
            </a:r>
          </a:p>
          <a:p>
            <a:pPr>
              <a:spcAft>
                <a:spcPts val="200"/>
              </a:spcAft>
            </a:pPr>
            <a:r>
              <a:rPr lang="en-US" sz="2200" dirty="0"/>
              <a:t>Mandatory inspections of energy systems, furnaces and air conditioners for nonresidential buildings over 10,000 sf.</a:t>
            </a:r>
          </a:p>
          <a:p>
            <a:pPr>
              <a:spcAft>
                <a:spcPts val="200"/>
              </a:spcAft>
            </a:pPr>
            <a:r>
              <a:rPr lang="en-US" sz="2200" dirty="0"/>
              <a:t>Mandatory measures in Chapter 4 apply to additions or alterations of residential buildings and specifies that requirements only apply to the specific area of the addition or alteration.</a:t>
            </a:r>
          </a:p>
          <a:p>
            <a:pPr marL="0" indent="0">
              <a:spcAft>
                <a:spcPts val="200"/>
              </a:spcAft>
              <a:buNone/>
            </a:pPr>
            <a:endParaRPr lang="en-US" sz="2200" dirty="0"/>
          </a:p>
          <a:p>
            <a:pPr marL="0" indent="0">
              <a:spcAft>
                <a:spcPts val="200"/>
              </a:spcAft>
              <a:buNone/>
            </a:pPr>
            <a:endParaRPr lang="en-US" sz="2200" dirty="0"/>
          </a:p>
          <a:p>
            <a:pPr marL="0" indent="0">
              <a:spcAft>
                <a:spcPts val="200"/>
              </a:spcAft>
              <a:buNone/>
            </a:pPr>
            <a:endParaRPr lang="en-US" sz="22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5385D9F5-DAB3-486E-9854-7BDE63BE1A2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7</a:t>
            </a:fld>
            <a:endParaRPr lang="en-US" dirty="0"/>
          </a:p>
        </p:txBody>
      </p:sp>
    </p:spTree>
    <p:extLst>
      <p:ext uri="{BB962C8B-B14F-4D97-AF65-F5344CB8AC3E}">
        <p14:creationId xmlns:p14="http://schemas.microsoft.com/office/powerpoint/2010/main" val="58367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590799" cy="3429000"/>
          </a:xfrm>
        </p:spPr>
        <p:txBody>
          <a:bodyPr>
            <a:noAutofit/>
          </a:bodyPr>
          <a:lstStyle/>
          <a:p>
            <a:r>
              <a:rPr lang="en-US" sz="2400" dirty="0">
                <a:solidFill>
                  <a:srgbClr val="00B050"/>
                </a:solidFill>
              </a:rPr>
              <a:t>CALGreen looks to existing buildings with new updates because lackluster new building starts have blunted the code’s influence. </a:t>
            </a:r>
          </a:p>
        </p:txBody>
      </p:sp>
      <p:sp>
        <p:nvSpPr>
          <p:cNvPr id="3" name="Content Placeholder 2"/>
          <p:cNvSpPr>
            <a:spLocks noGrp="1"/>
          </p:cNvSpPr>
          <p:nvPr>
            <p:ph idx="1"/>
          </p:nvPr>
        </p:nvSpPr>
        <p:spPr>
          <a:xfrm>
            <a:off x="3200400" y="533400"/>
            <a:ext cx="5568950" cy="6019799"/>
          </a:xfrm>
        </p:spPr>
        <p:txBody>
          <a:bodyPr>
            <a:noAutofit/>
          </a:bodyPr>
          <a:lstStyle/>
          <a:p>
            <a:pPr>
              <a:spcAft>
                <a:spcPts val="600"/>
              </a:spcAft>
            </a:pPr>
            <a:r>
              <a:rPr lang="en-US" sz="2200" dirty="0"/>
              <a:t>To fix this problem a new section of Chapter 5, Division 5.7 – Additions &amp; Alteration to Existing Non-Residential Buildings was added.</a:t>
            </a:r>
          </a:p>
          <a:p>
            <a:pPr>
              <a:spcAft>
                <a:spcPts val="600"/>
              </a:spcAft>
            </a:pPr>
            <a:r>
              <a:rPr lang="en-US" sz="2200" dirty="0"/>
              <a:t>Regarding school construction, CALGreen is required for any new campus that’s built and entire campuses that are rebuilt.</a:t>
            </a:r>
          </a:p>
          <a:p>
            <a:pPr>
              <a:spcAft>
                <a:spcPts val="600"/>
              </a:spcAft>
            </a:pPr>
            <a:r>
              <a:rPr lang="en-US" sz="2200" dirty="0"/>
              <a:t>The trigger for existing buildings is when a project has a minimum of 1,000 sf. of construction and a minimum cost of $200,000 for additions and alterations.  </a:t>
            </a:r>
          </a:p>
          <a:p>
            <a:pPr>
              <a:spcAft>
                <a:spcPts val="600"/>
              </a:spcAft>
            </a:pPr>
            <a:r>
              <a:rPr lang="en-US" sz="2200" dirty="0"/>
              <a:t>Only buildings above those levels have to meet CALGreen Code requirements. </a:t>
            </a:r>
          </a:p>
          <a:p>
            <a:pPr>
              <a:spcAft>
                <a:spcPts val="600"/>
              </a:spcAft>
            </a:pPr>
            <a:r>
              <a:rPr lang="en-US" sz="2200" dirty="0"/>
              <a:t>Voluntary Tier 1 and Tier 2 Measures options.</a:t>
            </a:r>
          </a:p>
          <a:p>
            <a:pPr marL="0" indent="0" algn="r">
              <a:buNone/>
            </a:pPr>
            <a:endParaRPr lang="en-US" sz="2400" dirty="0">
              <a:solidFill>
                <a:srgbClr val="00B050"/>
              </a:solidFill>
            </a:endParaRPr>
          </a:p>
          <a:p>
            <a:pPr marL="0" indent="0" algn="r">
              <a:buNone/>
            </a:pP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2590800" cy="1628775"/>
          </a:xfrm>
          <a:prstGeom prst="rect">
            <a:avLst/>
          </a:prstGeom>
        </p:spPr>
      </p:pic>
      <p:sp>
        <p:nvSpPr>
          <p:cNvPr id="4" name="Date Placeholder 3"/>
          <p:cNvSpPr>
            <a:spLocks noGrp="1"/>
          </p:cNvSpPr>
          <p:nvPr>
            <p:ph type="dt" sz="half" idx="10"/>
          </p:nvPr>
        </p:nvSpPr>
        <p:spPr/>
        <p:txBody>
          <a:bodyPr/>
          <a:lstStyle/>
          <a:p>
            <a:fld id="{98FD6637-BB96-45A5-8334-2F8B634FE8C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8</a:t>
            </a:fld>
            <a:endParaRPr lang="en-US" dirty="0"/>
          </a:p>
        </p:txBody>
      </p:sp>
    </p:spTree>
    <p:extLst>
      <p:ext uri="{BB962C8B-B14F-4D97-AF65-F5344CB8AC3E}">
        <p14:creationId xmlns:p14="http://schemas.microsoft.com/office/powerpoint/2010/main" val="116209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2590799" cy="3429000"/>
          </a:xfrm>
        </p:spPr>
        <p:txBody>
          <a:bodyPr>
            <a:noAutofit/>
          </a:bodyPr>
          <a:lstStyle/>
          <a:p>
            <a:r>
              <a:rPr lang="en-US" sz="2400" dirty="0">
                <a:solidFill>
                  <a:srgbClr val="00B050"/>
                </a:solidFill>
              </a:rPr>
              <a:t>CALGreen goes along with all the other California building codes and standards but trumps them in places where they might differ</a:t>
            </a:r>
          </a:p>
        </p:txBody>
      </p:sp>
      <p:sp>
        <p:nvSpPr>
          <p:cNvPr id="3" name="Content Placeholder 2"/>
          <p:cNvSpPr>
            <a:spLocks noGrp="1"/>
          </p:cNvSpPr>
          <p:nvPr>
            <p:ph idx="1"/>
          </p:nvPr>
        </p:nvSpPr>
        <p:spPr>
          <a:xfrm>
            <a:off x="3200400" y="533400"/>
            <a:ext cx="5568950" cy="6019799"/>
          </a:xfrm>
        </p:spPr>
        <p:txBody>
          <a:bodyPr>
            <a:noAutofit/>
          </a:bodyPr>
          <a:lstStyle/>
          <a:p>
            <a:pPr>
              <a:spcAft>
                <a:spcPts val="600"/>
              </a:spcAft>
            </a:pPr>
            <a:r>
              <a:rPr lang="en-US" sz="2400" dirty="0"/>
              <a:t>Similar to these other codes, local agencies have a lot of freedom to make specific amendments to the CALGreen code – those amendments apply only within that jurisdiction.</a:t>
            </a:r>
          </a:p>
          <a:p>
            <a:pPr>
              <a:spcAft>
                <a:spcPts val="600"/>
              </a:spcAft>
            </a:pPr>
            <a:r>
              <a:rPr lang="en-US" sz="2400" dirty="0"/>
              <a:t>Documentation of conformance for applicable green building measures shall be provided to the enforcing agency.</a:t>
            </a:r>
          </a:p>
          <a:p>
            <a:pPr>
              <a:spcAft>
                <a:spcPts val="600"/>
              </a:spcAft>
            </a:pPr>
            <a:r>
              <a:rPr lang="en-US" sz="2400" dirty="0"/>
              <a:t>Construction documents shall be of sufficient clarify to indicate the location, nature and scope of the proposed green building feature and show that it will conform to the provisions of the </a:t>
            </a:r>
            <a:r>
              <a:rPr lang="en-US" sz="2400"/>
              <a:t>CALGreen code.</a:t>
            </a:r>
            <a:endParaRPr lang="en-US" sz="2400" dirty="0"/>
          </a:p>
          <a:p>
            <a:pPr marL="0" indent="0" algn="r">
              <a:buNone/>
            </a:pPr>
            <a:endParaRPr lang="en-US" sz="2400" dirty="0"/>
          </a:p>
        </p:txBody>
      </p:sp>
      <p:sp>
        <p:nvSpPr>
          <p:cNvPr id="4" name="Date Placeholder 3"/>
          <p:cNvSpPr>
            <a:spLocks noGrp="1"/>
          </p:cNvSpPr>
          <p:nvPr>
            <p:ph type="dt" sz="half" idx="10"/>
          </p:nvPr>
        </p:nvSpPr>
        <p:spPr/>
        <p:txBody>
          <a:bodyPr/>
          <a:lstStyle/>
          <a:p>
            <a:fld id="{98FD6637-BB96-45A5-8334-2F8B634FE8C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9</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85800"/>
            <a:ext cx="2514600" cy="1676400"/>
          </a:xfrm>
          <a:prstGeom prst="rect">
            <a:avLst/>
          </a:prstGeom>
        </p:spPr>
      </p:pic>
    </p:spTree>
    <p:extLst>
      <p:ext uri="{BB962C8B-B14F-4D97-AF65-F5344CB8AC3E}">
        <p14:creationId xmlns:p14="http://schemas.microsoft.com/office/powerpoint/2010/main" val="2656799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2274</TotalTime>
  <Words>1408</Words>
  <Application>Microsoft Office PowerPoint</Application>
  <PresentationFormat>On-screen Show (4:3)</PresentationFormat>
  <Paragraphs>170</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CopprplGoth Bd BT</vt:lpstr>
      <vt:lpstr>Office Theme</vt:lpstr>
      <vt:lpstr>BMP’s for California’s Green Building Standards (CALGreen) Code</vt:lpstr>
      <vt:lpstr>AB 32 - California Global Warming Solutions Act of 2006 Started It</vt:lpstr>
      <vt:lpstr>PowerPoint Presentation</vt:lpstr>
      <vt:lpstr>California Green Building Standards Code</vt:lpstr>
      <vt:lpstr>Benefits of Using Green Building Standards and Certification Systems</vt:lpstr>
      <vt:lpstr>The various building types and systems covered by the latest 2013 CALGreen Code starting in  January 1, 2014 are the following:</vt:lpstr>
      <vt:lpstr>Among the new CALGreen 2013 requirements, every new building as well as additions and alterations in California are subject to:</vt:lpstr>
      <vt:lpstr>CALGreen looks to existing buildings with new updates because lackluster new building starts have blunted the code’s influence. </vt:lpstr>
      <vt:lpstr>CALGreen goes along with all the other California building codes and standards but trumps them in places where they might differ</vt:lpstr>
      <vt:lpstr>Both prescriptive and performance compliance paths require mandatory measures that must always be installed. Some examples are as follows:</vt:lpstr>
      <vt:lpstr> All non-residential buildings, mandatory design measures for CALGreen must be met prior to plan check submittal and review and include: </vt:lpstr>
      <vt:lpstr>CALGreen Inspection and Commissioning Process </vt:lpstr>
      <vt:lpstr>CALGreen Resources and Additional Information </vt:lpstr>
      <vt:lpstr>Questions, Conclusion and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248</cp:revision>
  <cp:lastPrinted>2015-04-08T19:52:33Z</cp:lastPrinted>
  <dcterms:created xsi:type="dcterms:W3CDTF">2014-02-13T00:51:54Z</dcterms:created>
  <dcterms:modified xsi:type="dcterms:W3CDTF">2019-08-05T05:06:07Z</dcterms:modified>
</cp:coreProperties>
</file>