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60" r:id="rId4"/>
    <p:sldId id="259" r:id="rId5"/>
    <p:sldId id="303" r:id="rId6"/>
    <p:sldId id="304" r:id="rId7"/>
    <p:sldId id="305" r:id="rId8"/>
    <p:sldId id="306" r:id="rId9"/>
    <p:sldId id="307" r:id="rId10"/>
    <p:sldId id="308" r:id="rId11"/>
    <p:sldId id="309" r:id="rId12"/>
    <p:sldId id="292" r:id="rId13"/>
    <p:sldId id="310" r:id="rId14"/>
    <p:sldId id="274" r:id="rId15"/>
  </p:sldIdLst>
  <p:sldSz cx="9144000" cy="6858000" type="screen4x3"/>
  <p:notesSz cx="7077075" cy="9345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4">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varScale="1">
        <p:scale>
          <a:sx n="54" d="100"/>
          <a:sy n="54" d="100"/>
        </p:scale>
        <p:origin x="1422" y="30"/>
      </p:cViewPr>
      <p:guideLst>
        <p:guide orient="horz" pos="2160"/>
        <p:guide pos="2880"/>
      </p:guideLst>
    </p:cSldViewPr>
  </p:slideViewPr>
  <p:notesTextViewPr>
    <p:cViewPr>
      <p:scale>
        <a:sx n="1" d="1"/>
        <a:sy n="1" d="1"/>
      </p:scale>
      <p:origin x="0" y="0"/>
    </p:cViewPr>
  </p:notesTextViewPr>
  <p:sorterViewPr>
    <p:cViewPr>
      <p:scale>
        <a:sx n="100" d="100"/>
        <a:sy n="100" d="100"/>
      </p:scale>
      <p:origin x="0" y="5682"/>
    </p:cViewPr>
  </p:sorterViewPr>
  <p:notesViewPr>
    <p:cSldViewPr>
      <p:cViewPr varScale="1">
        <p:scale>
          <a:sx n="52" d="100"/>
          <a:sy n="52" d="100"/>
        </p:scale>
        <p:origin x="-1164" y="-102"/>
      </p:cViewPr>
      <p:guideLst>
        <p:guide orient="horz" pos="2944"/>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7281"/>
          </a:xfrm>
          <a:prstGeom prst="rect">
            <a:avLst/>
          </a:prstGeom>
        </p:spPr>
        <p:txBody>
          <a:bodyPr vert="horz" lIns="93936" tIns="46968" rIns="93936" bIns="46968" rtlCol="0"/>
          <a:lstStyle>
            <a:lvl1pPr algn="l">
              <a:defRPr sz="1200"/>
            </a:lvl1pPr>
          </a:lstStyle>
          <a:p>
            <a:r>
              <a:rPr lang="en-US" dirty="0"/>
              <a:t>Computer Aide Facility Management (CAFM) - An Overview for FM's</a:t>
            </a:r>
          </a:p>
        </p:txBody>
      </p:sp>
      <p:sp>
        <p:nvSpPr>
          <p:cNvPr id="3" name="Date Placeholder 2"/>
          <p:cNvSpPr>
            <a:spLocks noGrp="1"/>
          </p:cNvSpPr>
          <p:nvPr>
            <p:ph type="dt" sz="quarter" idx="1"/>
          </p:nvPr>
        </p:nvSpPr>
        <p:spPr>
          <a:xfrm>
            <a:off x="4008706" y="0"/>
            <a:ext cx="3066733" cy="467281"/>
          </a:xfrm>
          <a:prstGeom prst="rect">
            <a:avLst/>
          </a:prstGeom>
        </p:spPr>
        <p:txBody>
          <a:bodyPr vert="horz" lIns="93936" tIns="46968" rIns="93936" bIns="46968" rtlCol="0"/>
          <a:lstStyle>
            <a:lvl1pPr algn="r">
              <a:defRPr sz="1200"/>
            </a:lvl1pPr>
          </a:lstStyle>
          <a:p>
            <a:fld id="{40999375-7072-4C8E-AF53-F31E45620551}" type="datetimeFigureOut">
              <a:rPr lang="en-US" smtClean="0"/>
              <a:t>8/4/2019</a:t>
            </a:fld>
            <a:endParaRPr lang="en-US" dirty="0"/>
          </a:p>
        </p:txBody>
      </p:sp>
      <p:sp>
        <p:nvSpPr>
          <p:cNvPr id="4" name="Footer Placeholder 3"/>
          <p:cNvSpPr>
            <a:spLocks noGrp="1"/>
          </p:cNvSpPr>
          <p:nvPr>
            <p:ph type="ftr" sz="quarter" idx="2"/>
          </p:nvPr>
        </p:nvSpPr>
        <p:spPr>
          <a:xfrm>
            <a:off x="1" y="8876710"/>
            <a:ext cx="3066733" cy="467281"/>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6" y="8876710"/>
            <a:ext cx="3066733" cy="467281"/>
          </a:xfrm>
          <a:prstGeom prst="rect">
            <a:avLst/>
          </a:prstGeom>
        </p:spPr>
        <p:txBody>
          <a:bodyPr vert="horz" lIns="93936" tIns="46968" rIns="93936" bIns="46968" rtlCol="0" anchor="b"/>
          <a:lstStyle>
            <a:lvl1pPr algn="r">
              <a:defRPr sz="1200"/>
            </a:lvl1pPr>
          </a:lstStyle>
          <a:p>
            <a:fld id="{DA671E46-1949-43C7-A7B6-5C8DE9198702}" type="slidenum">
              <a:rPr lang="en-US" smtClean="0"/>
              <a:t>‹#›</a:t>
            </a:fld>
            <a:endParaRPr lang="en-US" dirty="0"/>
          </a:p>
        </p:txBody>
      </p:sp>
    </p:spTree>
    <p:extLst>
      <p:ext uri="{BB962C8B-B14F-4D97-AF65-F5344CB8AC3E}">
        <p14:creationId xmlns:p14="http://schemas.microsoft.com/office/powerpoint/2010/main" val="1217878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6725"/>
          </a:xfrm>
          <a:prstGeom prst="rect">
            <a:avLst/>
          </a:prstGeom>
        </p:spPr>
        <p:txBody>
          <a:bodyPr vert="horz" lIns="91440" tIns="45720" rIns="91440" bIns="45720" rtlCol="0"/>
          <a:lstStyle>
            <a:lvl1pPr algn="l">
              <a:defRPr sz="1200"/>
            </a:lvl1pPr>
          </a:lstStyle>
          <a:p>
            <a:r>
              <a:rPr lang="en-US" dirty="0"/>
              <a:t>Computer Aide Facility Management (CAFM) - An Overview for FM's</a:t>
            </a:r>
          </a:p>
        </p:txBody>
      </p:sp>
      <p:sp>
        <p:nvSpPr>
          <p:cNvPr id="3" name="Date Placeholder 2"/>
          <p:cNvSpPr>
            <a:spLocks noGrp="1"/>
          </p:cNvSpPr>
          <p:nvPr>
            <p:ph type="dt" idx="1"/>
          </p:nvPr>
        </p:nvSpPr>
        <p:spPr>
          <a:xfrm>
            <a:off x="4008438" y="0"/>
            <a:ext cx="3067050" cy="466725"/>
          </a:xfrm>
          <a:prstGeom prst="rect">
            <a:avLst/>
          </a:prstGeom>
        </p:spPr>
        <p:txBody>
          <a:bodyPr vert="horz" lIns="91440" tIns="45720" rIns="91440" bIns="45720" rtlCol="0"/>
          <a:lstStyle>
            <a:lvl1pPr algn="r">
              <a:defRPr sz="1200"/>
            </a:lvl1pPr>
          </a:lstStyle>
          <a:p>
            <a:fld id="{EC3222E0-E6B0-4337-9A8E-3E071A10CBA5}" type="datetimeFigureOut">
              <a:rPr lang="en-US" smtClean="0"/>
              <a:t>8/4/2019</a:t>
            </a:fld>
            <a:endParaRPr lang="en-US" dirty="0"/>
          </a:p>
        </p:txBody>
      </p:sp>
      <p:sp>
        <p:nvSpPr>
          <p:cNvPr id="4" name="Slide Image Placeholder 3"/>
          <p:cNvSpPr>
            <a:spLocks noGrp="1" noRot="1" noChangeAspect="1"/>
          </p:cNvSpPr>
          <p:nvPr>
            <p:ph type="sldImg" idx="2"/>
          </p:nvPr>
        </p:nvSpPr>
        <p:spPr>
          <a:xfrm>
            <a:off x="1203325" y="701675"/>
            <a:ext cx="4670425" cy="350361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8025" y="4438650"/>
            <a:ext cx="5661025" cy="4205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77300"/>
            <a:ext cx="3067050"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438" y="8877300"/>
            <a:ext cx="3067050" cy="466725"/>
          </a:xfrm>
          <a:prstGeom prst="rect">
            <a:avLst/>
          </a:prstGeom>
        </p:spPr>
        <p:txBody>
          <a:bodyPr vert="horz" lIns="91440" tIns="45720" rIns="91440" bIns="45720" rtlCol="0" anchor="b"/>
          <a:lstStyle>
            <a:lvl1pPr algn="r">
              <a:defRPr sz="1200"/>
            </a:lvl1pPr>
          </a:lstStyle>
          <a:p>
            <a:fld id="{24C21843-6DCD-485C-9434-2345D149A662}" type="slidenum">
              <a:rPr lang="en-US" smtClean="0"/>
              <a:t>‹#›</a:t>
            </a:fld>
            <a:endParaRPr lang="en-US" dirty="0"/>
          </a:p>
        </p:txBody>
      </p:sp>
    </p:spTree>
    <p:extLst>
      <p:ext uri="{BB962C8B-B14F-4D97-AF65-F5344CB8AC3E}">
        <p14:creationId xmlns:p14="http://schemas.microsoft.com/office/powerpoint/2010/main" val="2453729264"/>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Computer Aide Facility Management (CAFM) - An Overview for FM's</a:t>
            </a:r>
          </a:p>
        </p:txBody>
      </p:sp>
      <p:sp>
        <p:nvSpPr>
          <p:cNvPr id="5" name="Slide Number Placeholder 4"/>
          <p:cNvSpPr>
            <a:spLocks noGrp="1"/>
          </p:cNvSpPr>
          <p:nvPr>
            <p:ph type="sldNum" sz="quarter" idx="11"/>
          </p:nvPr>
        </p:nvSpPr>
        <p:spPr/>
        <p:txBody>
          <a:bodyPr/>
          <a:lstStyle/>
          <a:p>
            <a:fld id="{24C21843-6DCD-485C-9434-2345D149A662}" type="slidenum">
              <a:rPr lang="en-US" smtClean="0"/>
              <a:t>1</a:t>
            </a:fld>
            <a:endParaRPr lang="en-US" dirty="0"/>
          </a:p>
        </p:txBody>
      </p:sp>
      <p:sp>
        <p:nvSpPr>
          <p:cNvPr id="6" name="Date Placeholder 5"/>
          <p:cNvSpPr>
            <a:spLocks noGrp="1"/>
          </p:cNvSpPr>
          <p:nvPr>
            <p:ph type="dt" idx="12"/>
          </p:nvPr>
        </p:nvSpPr>
        <p:spPr/>
        <p:txBody>
          <a:bodyPr/>
          <a:lstStyle/>
          <a:p>
            <a:fld id="{7FDD1BCD-995A-47C4-B265-3F82942EB83F}" type="datetime1">
              <a:rPr lang="en-US" smtClean="0"/>
              <a:t>8/4/2019</a:t>
            </a:fld>
            <a:endParaRPr lang="en-US" dirty="0"/>
          </a:p>
        </p:txBody>
      </p:sp>
    </p:spTree>
    <p:extLst>
      <p:ext uri="{BB962C8B-B14F-4D97-AF65-F5344CB8AC3E}">
        <p14:creationId xmlns:p14="http://schemas.microsoft.com/office/powerpoint/2010/main" val="4124973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D4B374E-133F-4300-8A6E-14AC67668E77}"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3767653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74E1B2-AA3C-4255-BA51-C77EB51316D4}"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105509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F73AAF-B879-4DE9-821F-4F4DFF43CD71}"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734968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7D8194-2DC6-4B13-89D2-7BBA5015ADF5}"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3532298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92D118-7E79-464E-A3B4-DA8902C7A3CC}"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4051479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938368-3711-4DEC-B82F-0227EA87815A}"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608136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36CF67-A7EB-418D-8C5D-64B99031B16D}" type="datetime1">
              <a:rPr lang="en-US" smtClean="0"/>
              <a:t>8/4/2019</a:t>
            </a:fld>
            <a:endParaRPr lang="en-US" dirty="0"/>
          </a:p>
        </p:txBody>
      </p:sp>
      <p:sp>
        <p:nvSpPr>
          <p:cNvPr id="8" name="Footer Placeholder 7"/>
          <p:cNvSpPr>
            <a:spLocks noGrp="1"/>
          </p:cNvSpPr>
          <p:nvPr>
            <p:ph type="ftr" sz="quarter" idx="11"/>
          </p:nvPr>
        </p:nvSpPr>
        <p:spPr/>
        <p:txBody>
          <a:bodyPr/>
          <a:lstStyle/>
          <a:p>
            <a:r>
              <a:rPr lang="en-US" dirty="0"/>
              <a:t>CLW ENTERPRISES</a:t>
            </a:r>
          </a:p>
        </p:txBody>
      </p:sp>
      <p:sp>
        <p:nvSpPr>
          <p:cNvPr id="9" name="Slide Number Placeholder 8"/>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838402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E9649F-3C9D-4BB1-BD28-BDC790B33A17}" type="datetime1">
              <a:rPr lang="en-US" smtClean="0"/>
              <a:t>8/4/2019</a:t>
            </a:fld>
            <a:endParaRPr lang="en-US" dirty="0"/>
          </a:p>
        </p:txBody>
      </p:sp>
      <p:sp>
        <p:nvSpPr>
          <p:cNvPr id="4" name="Footer Placeholder 3"/>
          <p:cNvSpPr>
            <a:spLocks noGrp="1"/>
          </p:cNvSpPr>
          <p:nvPr>
            <p:ph type="ftr" sz="quarter" idx="11"/>
          </p:nvPr>
        </p:nvSpPr>
        <p:spPr/>
        <p:txBody>
          <a:bodyPr/>
          <a:lstStyle/>
          <a:p>
            <a:r>
              <a:rPr lang="en-US" dirty="0"/>
              <a:t>CLW ENTERPRISES</a:t>
            </a:r>
          </a:p>
        </p:txBody>
      </p:sp>
      <p:sp>
        <p:nvSpPr>
          <p:cNvPr id="5" name="Slide Number Placeholder 4"/>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2911800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C7ECE4-E1CC-49BB-AC49-804B3699C412}" type="datetime1">
              <a:rPr lang="en-US" smtClean="0"/>
              <a:t>8/4/2019</a:t>
            </a:fld>
            <a:endParaRPr lang="en-US" dirty="0"/>
          </a:p>
        </p:txBody>
      </p:sp>
      <p:sp>
        <p:nvSpPr>
          <p:cNvPr id="3" name="Footer Placeholder 2"/>
          <p:cNvSpPr>
            <a:spLocks noGrp="1"/>
          </p:cNvSpPr>
          <p:nvPr>
            <p:ph type="ftr" sz="quarter" idx="11"/>
          </p:nvPr>
        </p:nvSpPr>
        <p:spPr/>
        <p:txBody>
          <a:bodyPr/>
          <a:lstStyle/>
          <a:p>
            <a:r>
              <a:rPr lang="en-US" dirty="0"/>
              <a:t>CLW ENTERPRISES</a:t>
            </a:r>
          </a:p>
        </p:txBody>
      </p:sp>
      <p:sp>
        <p:nvSpPr>
          <p:cNvPr id="4" name="Slide Number Placeholder 3"/>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4241318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086468-39EB-475C-9A86-F8CF201380C6}"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375074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0BF4F1-DC78-4C9F-8EFD-61F6BF24DBAE}"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4015300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F77FD2-8047-40CD-94C9-6FFDC4D79855}" type="datetime1">
              <a:rPr lang="en-US" smtClean="0"/>
              <a:t>8/4/2019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CLW ENTERPRISES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23AE1-3F70-4984-83AF-6E0B37F17B85}" type="slidenum">
              <a:rPr lang="en-US" smtClean="0"/>
              <a:t>‹#›</a:t>
            </a:fld>
            <a:endParaRPr lang="en-US" dirty="0"/>
          </a:p>
        </p:txBody>
      </p:sp>
    </p:spTree>
    <p:extLst>
      <p:ext uri="{BB962C8B-B14F-4D97-AF65-F5344CB8AC3E}">
        <p14:creationId xmlns:p14="http://schemas.microsoft.com/office/powerpoint/2010/main" val="1020611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http://www.fm360online.com/" TargetMode="External"/><Relationship Id="rId2" Type="http://schemas.openxmlformats.org/officeDocument/2006/relationships/hyperlink" Target="http://www.softwareadvice.com/" TargetMode="External"/><Relationship Id="rId1" Type="http://schemas.openxmlformats.org/officeDocument/2006/relationships/slideLayout" Target="../slideLayouts/slideLayout8.xml"/><Relationship Id="rId5" Type="http://schemas.openxmlformats.org/officeDocument/2006/relationships/image" Target="../media/image13.jpg"/><Relationship Id="rId4" Type="http://schemas.openxmlformats.org/officeDocument/2006/relationships/hyperlink" Target="mailto:john@fm360online.co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CLWEnterprises@att.net" TargetMode="External"/><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hyperlink" Target="http://www.clw-enteprise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382000" cy="2209800"/>
          </a:xfrm>
        </p:spPr>
        <p:txBody>
          <a:bodyPr>
            <a:noAutofit/>
          </a:bodyPr>
          <a:lstStyle/>
          <a:p>
            <a:r>
              <a:rPr lang="en-US" b="1" dirty="0">
                <a:solidFill>
                  <a:srgbClr val="00B050"/>
                </a:solidFill>
              </a:rPr>
              <a:t>Computer Aided Facility Management (CAFM)</a:t>
            </a:r>
            <a:r>
              <a:rPr lang="en-US" b="1" dirty="0">
                <a:solidFill>
                  <a:srgbClr val="0070C0"/>
                </a:solidFill>
              </a:rPr>
              <a:t> </a:t>
            </a:r>
            <a:br>
              <a:rPr lang="en-US" b="1" dirty="0">
                <a:solidFill>
                  <a:srgbClr val="0070C0"/>
                </a:solidFill>
              </a:rPr>
            </a:br>
            <a:r>
              <a:rPr lang="en-US" b="1" dirty="0"/>
              <a:t>An Overview for FM’s</a:t>
            </a:r>
            <a:endParaRPr lang="en-US" dirty="0"/>
          </a:p>
        </p:txBody>
      </p:sp>
      <p:sp>
        <p:nvSpPr>
          <p:cNvPr id="3" name="Subtitle 2"/>
          <p:cNvSpPr>
            <a:spLocks noGrp="1"/>
          </p:cNvSpPr>
          <p:nvPr>
            <p:ph type="subTitle" idx="1"/>
          </p:nvPr>
        </p:nvSpPr>
        <p:spPr>
          <a:xfrm>
            <a:off x="1333500" y="2667000"/>
            <a:ext cx="6400800" cy="1447800"/>
          </a:xfrm>
        </p:spPr>
        <p:txBody>
          <a:bodyPr>
            <a:normAutofit fontScale="55000" lnSpcReduction="20000"/>
          </a:bodyPr>
          <a:lstStyle/>
          <a:p>
            <a:r>
              <a:rPr lang="en-US" sz="3400" i="1" dirty="0">
                <a:solidFill>
                  <a:schemeClr val="tx1"/>
                </a:solidFill>
              </a:rPr>
              <a:t>by</a:t>
            </a:r>
          </a:p>
          <a:p>
            <a:r>
              <a:rPr lang="en-US" sz="4600" b="1" i="1" dirty="0">
                <a:solidFill>
                  <a:schemeClr val="tx1"/>
                </a:solidFill>
              </a:rPr>
              <a:t>Corey Lee Wilson </a:t>
            </a:r>
          </a:p>
          <a:p>
            <a:r>
              <a:rPr lang="en-US" sz="3400" dirty="0">
                <a:solidFill>
                  <a:schemeClr val="tx1"/>
                </a:solidFill>
              </a:rPr>
              <a:t>of</a:t>
            </a:r>
          </a:p>
          <a:p>
            <a:r>
              <a:rPr lang="en-US" sz="5100" dirty="0">
                <a:solidFill>
                  <a:srgbClr val="0070C0"/>
                </a:solidFill>
                <a:latin typeface="CopprplGoth Bd BT" panose="020E0705020203020404" pitchFamily="34" charset="0"/>
              </a:rPr>
              <a:t>CLW Enterprises</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5200" y="4267200"/>
            <a:ext cx="2057400" cy="2057400"/>
          </a:xfrm>
          <a:prstGeom prst="rect">
            <a:avLst/>
          </a:prstGeom>
        </p:spPr>
      </p:pic>
      <p:sp>
        <p:nvSpPr>
          <p:cNvPr id="5" name="Date Placeholder 4"/>
          <p:cNvSpPr>
            <a:spLocks noGrp="1"/>
          </p:cNvSpPr>
          <p:nvPr>
            <p:ph type="dt" sz="half" idx="10"/>
          </p:nvPr>
        </p:nvSpPr>
        <p:spPr/>
        <p:txBody>
          <a:bodyPr/>
          <a:lstStyle/>
          <a:p>
            <a:fld id="{6426735C-58EA-48C9-B90D-116719AFD6D1}"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1</a:t>
            </a:fld>
            <a:endParaRPr lang="en-US" dirty="0"/>
          </a:p>
        </p:txBody>
      </p:sp>
    </p:spTree>
    <p:extLst>
      <p:ext uri="{BB962C8B-B14F-4D97-AF65-F5344CB8AC3E}">
        <p14:creationId xmlns:p14="http://schemas.microsoft.com/office/powerpoint/2010/main" val="3162565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2743200"/>
            <a:ext cx="3886200" cy="685800"/>
          </a:xfrm>
        </p:spPr>
        <p:txBody>
          <a:bodyPr>
            <a:noAutofit/>
          </a:bodyPr>
          <a:lstStyle/>
          <a:p>
            <a:pPr lvl="0"/>
            <a:r>
              <a:rPr lang="en-US" sz="3200" dirty="0">
                <a:solidFill>
                  <a:srgbClr val="0070C0"/>
                </a:solidFill>
              </a:rPr>
              <a:t>Facility Maintenance</a:t>
            </a:r>
          </a:p>
        </p:txBody>
      </p:sp>
      <p:sp>
        <p:nvSpPr>
          <p:cNvPr id="4" name="Content Placeholder 3"/>
          <p:cNvSpPr>
            <a:spLocks noGrp="1"/>
          </p:cNvSpPr>
          <p:nvPr>
            <p:ph sz="half" idx="2"/>
          </p:nvPr>
        </p:nvSpPr>
        <p:spPr>
          <a:xfrm>
            <a:off x="381000" y="3505200"/>
            <a:ext cx="3810000" cy="2590800"/>
          </a:xfrm>
        </p:spPr>
        <p:txBody>
          <a:bodyPr>
            <a:normAutofit fontScale="92500"/>
          </a:bodyPr>
          <a:lstStyle/>
          <a:p>
            <a:pPr marL="0" indent="0">
              <a:buNone/>
            </a:pPr>
            <a:r>
              <a:rPr lang="en-US" sz="2000" b="1" dirty="0"/>
              <a:t>Service requests and work orders are forwarded to the appropriate facilities staff for approval, assigned to technicians or vendors, and closed out automatically. These are often accessed from a PDA. </a:t>
            </a:r>
          </a:p>
          <a:p>
            <a:pPr marL="0" indent="0">
              <a:buNone/>
            </a:pPr>
            <a:endParaRPr lang="en-US" sz="900" b="1" dirty="0"/>
          </a:p>
          <a:p>
            <a:pPr marL="0" indent="0">
              <a:buNone/>
            </a:pPr>
            <a:r>
              <a:rPr lang="en-US" sz="2000" b="1" dirty="0"/>
              <a:t>Typical attributes are the following:</a:t>
            </a:r>
          </a:p>
          <a:p>
            <a:pPr marL="0" indent="0">
              <a:buNone/>
            </a:pPr>
            <a:endParaRPr lang="en-US" dirty="0"/>
          </a:p>
        </p:txBody>
      </p:sp>
      <p:sp>
        <p:nvSpPr>
          <p:cNvPr id="6" name="Content Placeholder 5"/>
          <p:cNvSpPr>
            <a:spLocks noGrp="1"/>
          </p:cNvSpPr>
          <p:nvPr>
            <p:ph sz="quarter" idx="4"/>
          </p:nvPr>
        </p:nvSpPr>
        <p:spPr>
          <a:xfrm>
            <a:off x="4419600" y="838200"/>
            <a:ext cx="4419600" cy="5562600"/>
          </a:xfrm>
        </p:spPr>
        <p:txBody>
          <a:bodyPr>
            <a:normAutofit fontScale="77500" lnSpcReduction="20000"/>
          </a:bodyPr>
          <a:lstStyle/>
          <a:p>
            <a:pPr lvl="0">
              <a:spcAft>
                <a:spcPts val="800"/>
              </a:spcAft>
            </a:pPr>
            <a:r>
              <a:rPr lang="en-US" sz="2600" dirty="0"/>
              <a:t>Coordinate supervisors, technicians, workshops and outside vendors to complete facilities maintenance tasks </a:t>
            </a:r>
          </a:p>
          <a:p>
            <a:pPr lvl="0">
              <a:spcAft>
                <a:spcPts val="800"/>
              </a:spcAft>
            </a:pPr>
            <a:r>
              <a:rPr lang="en-US" sz="2600" dirty="0"/>
              <a:t>Track and report critical data associated with service requests, such as repair costs, response time, and work history. </a:t>
            </a:r>
          </a:p>
          <a:p>
            <a:pPr lvl="0">
              <a:spcAft>
                <a:spcPts val="800"/>
              </a:spcAft>
            </a:pPr>
            <a:r>
              <a:rPr lang="en-US" sz="2600" dirty="0"/>
              <a:t>Provide self-service request forms and work order status views for customers. </a:t>
            </a:r>
          </a:p>
          <a:p>
            <a:pPr lvl="0">
              <a:spcAft>
                <a:spcPts val="800"/>
              </a:spcAft>
            </a:pPr>
            <a:r>
              <a:rPr lang="en-US" sz="2600" dirty="0"/>
              <a:t>Stay up to date, even while out of the office, on the progress of maintenance requests. </a:t>
            </a:r>
          </a:p>
          <a:p>
            <a:pPr lvl="0">
              <a:spcAft>
                <a:spcPts val="800"/>
              </a:spcAft>
            </a:pPr>
            <a:r>
              <a:rPr lang="en-US" sz="2600" dirty="0"/>
              <a:t>Create an automated preventive maintenance scheduling system to extend the life of equipment </a:t>
            </a:r>
          </a:p>
          <a:p>
            <a:pPr lvl="0">
              <a:spcAft>
                <a:spcPts val="800"/>
              </a:spcAft>
            </a:pPr>
            <a:r>
              <a:rPr lang="en-US" sz="2600" dirty="0"/>
              <a:t>Run reports on various vendors and equipment to analyze costs </a:t>
            </a:r>
          </a:p>
          <a:p>
            <a:pPr lvl="0">
              <a:spcAft>
                <a:spcPts val="800"/>
              </a:spcAft>
            </a:pPr>
            <a:endParaRPr lang="en-US" sz="2200" dirty="0"/>
          </a:p>
          <a:p>
            <a:pPr lvl="0">
              <a:spcAft>
                <a:spcPts val="800"/>
              </a:spcAft>
            </a:pPr>
            <a:endParaRPr lang="en-US" sz="2200" dirty="0"/>
          </a:p>
          <a:p>
            <a:pPr lvl="0">
              <a:spcAft>
                <a:spcPts val="800"/>
              </a:spcAft>
            </a:pPr>
            <a:endParaRPr lang="en-US" sz="2200" dirty="0"/>
          </a:p>
          <a:p>
            <a:pPr lvl="0"/>
            <a:endParaRPr lang="en-US" sz="1900" dirty="0"/>
          </a:p>
          <a:p>
            <a:endParaRPr lang="en-US" sz="1900" dirty="0"/>
          </a:p>
        </p:txBody>
      </p:sp>
      <p:sp>
        <p:nvSpPr>
          <p:cNvPr id="2" name="Date Placeholder 1"/>
          <p:cNvSpPr>
            <a:spLocks noGrp="1"/>
          </p:cNvSpPr>
          <p:nvPr>
            <p:ph type="dt" sz="half" idx="10"/>
          </p:nvPr>
        </p:nvSpPr>
        <p:spPr/>
        <p:txBody>
          <a:bodyPr/>
          <a:lstStyle/>
          <a:p>
            <a:fld id="{724D8993-A88B-423D-A9C3-133A0FF401DD}"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8" name="Slide Number Placeholder 7"/>
          <p:cNvSpPr>
            <a:spLocks noGrp="1"/>
          </p:cNvSpPr>
          <p:nvPr>
            <p:ph type="sldNum" sz="quarter" idx="12"/>
          </p:nvPr>
        </p:nvSpPr>
        <p:spPr/>
        <p:txBody>
          <a:bodyPr/>
          <a:lstStyle/>
          <a:p>
            <a:fld id="{AB823AE1-3F70-4984-83AF-6E0B37F17B85}" type="slidenum">
              <a:rPr lang="en-US" smtClean="0"/>
              <a:t>10</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914400"/>
            <a:ext cx="2743200" cy="1828800"/>
          </a:xfrm>
          <a:prstGeom prst="rect">
            <a:avLst/>
          </a:prstGeom>
        </p:spPr>
      </p:pic>
    </p:spTree>
    <p:extLst>
      <p:ext uri="{BB962C8B-B14F-4D97-AF65-F5344CB8AC3E}">
        <p14:creationId xmlns:p14="http://schemas.microsoft.com/office/powerpoint/2010/main" val="1300601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2590800"/>
            <a:ext cx="3886200" cy="685800"/>
          </a:xfrm>
        </p:spPr>
        <p:txBody>
          <a:bodyPr>
            <a:noAutofit/>
          </a:bodyPr>
          <a:lstStyle/>
          <a:p>
            <a:pPr lvl="0"/>
            <a:r>
              <a:rPr lang="en-US" sz="3200" dirty="0">
                <a:solidFill>
                  <a:srgbClr val="0070C0"/>
                </a:solidFill>
              </a:rPr>
              <a:t>Sustainability</a:t>
            </a:r>
          </a:p>
        </p:txBody>
      </p:sp>
      <p:sp>
        <p:nvSpPr>
          <p:cNvPr id="4" name="Content Placeholder 3"/>
          <p:cNvSpPr>
            <a:spLocks noGrp="1"/>
          </p:cNvSpPr>
          <p:nvPr>
            <p:ph sz="half" idx="2"/>
          </p:nvPr>
        </p:nvSpPr>
        <p:spPr>
          <a:xfrm>
            <a:off x="381000" y="3505200"/>
            <a:ext cx="3810000" cy="2743200"/>
          </a:xfrm>
        </p:spPr>
        <p:txBody>
          <a:bodyPr>
            <a:normAutofit fontScale="92500" lnSpcReduction="10000"/>
          </a:bodyPr>
          <a:lstStyle/>
          <a:p>
            <a:pPr marL="0" indent="0">
              <a:buNone/>
            </a:pPr>
            <a:r>
              <a:rPr lang="en-US" sz="2000" b="1" dirty="0"/>
              <a:t>Bring environmental and financial impacts into balance. Manage critical information on energy performance or water usage, and sustainability projects like energy retrofits, zero net energy requirements and LEED certification. </a:t>
            </a:r>
          </a:p>
          <a:p>
            <a:pPr marL="0" indent="0">
              <a:buNone/>
            </a:pPr>
            <a:endParaRPr lang="en-US" sz="900" b="1" dirty="0"/>
          </a:p>
          <a:p>
            <a:pPr marL="0" indent="0">
              <a:buNone/>
            </a:pPr>
            <a:r>
              <a:rPr lang="en-US" sz="2000" b="1" dirty="0"/>
              <a:t>Typical benefits are the following:</a:t>
            </a:r>
          </a:p>
          <a:p>
            <a:pPr marL="0" indent="0">
              <a:buNone/>
            </a:pPr>
            <a:endParaRPr lang="en-US" dirty="0"/>
          </a:p>
        </p:txBody>
      </p:sp>
      <p:sp>
        <p:nvSpPr>
          <p:cNvPr id="6" name="Content Placeholder 5"/>
          <p:cNvSpPr>
            <a:spLocks noGrp="1"/>
          </p:cNvSpPr>
          <p:nvPr>
            <p:ph sz="quarter" idx="4"/>
          </p:nvPr>
        </p:nvSpPr>
        <p:spPr>
          <a:xfrm>
            <a:off x="4419600" y="1070428"/>
            <a:ext cx="4419600" cy="5330371"/>
          </a:xfrm>
        </p:spPr>
        <p:txBody>
          <a:bodyPr>
            <a:normAutofit fontScale="77500" lnSpcReduction="20000"/>
          </a:bodyPr>
          <a:lstStyle/>
          <a:p>
            <a:pPr lvl="0">
              <a:spcAft>
                <a:spcPts val="800"/>
              </a:spcAft>
            </a:pPr>
            <a:r>
              <a:rPr lang="en-US" sz="2600" dirty="0"/>
              <a:t>Analyze building environmental impacts (energy, water, greenhouse gas emissions, recycling, waste and others) </a:t>
            </a:r>
          </a:p>
          <a:p>
            <a:pPr lvl="0">
              <a:spcAft>
                <a:spcPts val="800"/>
              </a:spcAft>
            </a:pPr>
            <a:r>
              <a:rPr lang="en-US" sz="2600" dirty="0"/>
              <a:t>Integrate with EPA's Automated Benchmarking System to calculate buildings' Energy Star ratings, carbon footprint and more </a:t>
            </a:r>
          </a:p>
          <a:p>
            <a:pPr lvl="0">
              <a:spcAft>
                <a:spcPts val="800"/>
              </a:spcAft>
            </a:pPr>
            <a:r>
              <a:rPr lang="en-US" sz="2600" dirty="0"/>
              <a:t>Forecast sustainability projects' financial impacts (net present value, internal rate of return, ROI, payback period) and environmental impacts </a:t>
            </a:r>
          </a:p>
          <a:p>
            <a:pPr lvl="0">
              <a:spcAft>
                <a:spcPts val="800"/>
              </a:spcAft>
            </a:pPr>
            <a:r>
              <a:rPr lang="en-US" sz="2600" dirty="0"/>
              <a:t>Manage building assessments and certifications using rating systems like LEED and Green Globes </a:t>
            </a:r>
          </a:p>
          <a:p>
            <a:pPr lvl="0">
              <a:spcAft>
                <a:spcPts val="800"/>
              </a:spcAft>
            </a:pPr>
            <a:r>
              <a:rPr lang="en-US" sz="2600" dirty="0"/>
              <a:t>Engage occupants and management with enterprise access to sustainability information </a:t>
            </a:r>
          </a:p>
          <a:p>
            <a:pPr lvl="0">
              <a:spcAft>
                <a:spcPts val="800"/>
              </a:spcAft>
            </a:pPr>
            <a:endParaRPr lang="en-US" sz="2200" dirty="0"/>
          </a:p>
          <a:p>
            <a:pPr lvl="0">
              <a:spcAft>
                <a:spcPts val="800"/>
              </a:spcAft>
            </a:pPr>
            <a:endParaRPr lang="en-US" sz="2200" dirty="0"/>
          </a:p>
          <a:p>
            <a:pPr lvl="0">
              <a:spcAft>
                <a:spcPts val="800"/>
              </a:spcAft>
            </a:pPr>
            <a:endParaRPr lang="en-US" sz="2200" dirty="0"/>
          </a:p>
          <a:p>
            <a:pPr lvl="0"/>
            <a:endParaRPr lang="en-US" sz="1900" dirty="0"/>
          </a:p>
          <a:p>
            <a:endParaRPr lang="en-US" sz="1900" dirty="0"/>
          </a:p>
        </p:txBody>
      </p:sp>
      <p:sp>
        <p:nvSpPr>
          <p:cNvPr id="2" name="Date Placeholder 1"/>
          <p:cNvSpPr>
            <a:spLocks noGrp="1"/>
          </p:cNvSpPr>
          <p:nvPr>
            <p:ph type="dt" sz="half" idx="10"/>
          </p:nvPr>
        </p:nvSpPr>
        <p:spPr/>
        <p:txBody>
          <a:bodyPr/>
          <a:lstStyle/>
          <a:p>
            <a:fld id="{724D8993-A88B-423D-A9C3-133A0FF401DD}"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8" name="Slide Number Placeholder 7"/>
          <p:cNvSpPr>
            <a:spLocks noGrp="1"/>
          </p:cNvSpPr>
          <p:nvPr>
            <p:ph type="sldNum" sz="quarter" idx="12"/>
          </p:nvPr>
        </p:nvSpPr>
        <p:spPr/>
        <p:txBody>
          <a:bodyPr/>
          <a:lstStyle/>
          <a:p>
            <a:fld id="{AB823AE1-3F70-4984-83AF-6E0B37F17B85}" type="slidenum">
              <a:rPr lang="en-US" smtClean="0"/>
              <a:t>11</a:t>
            </a:fld>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1" y="1142999"/>
            <a:ext cx="2895600" cy="1318079"/>
          </a:xfrm>
          <a:prstGeom prst="rect">
            <a:avLst/>
          </a:prstGeom>
        </p:spPr>
      </p:pic>
    </p:spTree>
    <p:extLst>
      <p:ext uri="{BB962C8B-B14F-4D97-AF65-F5344CB8AC3E}">
        <p14:creationId xmlns:p14="http://schemas.microsoft.com/office/powerpoint/2010/main" val="1286160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305" y="3048000"/>
            <a:ext cx="2971800" cy="923924"/>
          </a:xfrm>
        </p:spPr>
        <p:txBody>
          <a:bodyPr>
            <a:noAutofit/>
          </a:bodyPr>
          <a:lstStyle/>
          <a:p>
            <a:r>
              <a:rPr lang="en-US" sz="3200" dirty="0">
                <a:solidFill>
                  <a:srgbClr val="0070C0"/>
                </a:solidFill>
              </a:rPr>
              <a:t>Implementation Plan &amp; Vendor</a:t>
            </a:r>
          </a:p>
        </p:txBody>
      </p:sp>
      <p:sp>
        <p:nvSpPr>
          <p:cNvPr id="3" name="Content Placeholder 2"/>
          <p:cNvSpPr>
            <a:spLocks noGrp="1"/>
          </p:cNvSpPr>
          <p:nvPr>
            <p:ph idx="1"/>
          </p:nvPr>
        </p:nvSpPr>
        <p:spPr>
          <a:xfrm>
            <a:off x="3886200" y="685800"/>
            <a:ext cx="4883150" cy="5867399"/>
          </a:xfrm>
        </p:spPr>
        <p:txBody>
          <a:bodyPr>
            <a:noAutofit/>
          </a:bodyPr>
          <a:lstStyle/>
          <a:p>
            <a:pPr lvl="0"/>
            <a:r>
              <a:rPr lang="en-US" sz="2000" b="1" dirty="0"/>
              <a:t>Needs  Analysis  and Report: </a:t>
            </a:r>
            <a:r>
              <a:rPr lang="en-US" sz="2000" dirty="0"/>
              <a:t>Data requirements, access and flow, plus  training requirements </a:t>
            </a:r>
          </a:p>
          <a:p>
            <a:pPr lvl="0"/>
            <a:endParaRPr lang="en-US" sz="2000" dirty="0"/>
          </a:p>
          <a:p>
            <a:pPr lvl="0"/>
            <a:r>
              <a:rPr lang="en-US" sz="2000" b="1" dirty="0"/>
              <a:t>System Design:  </a:t>
            </a:r>
            <a:r>
              <a:rPr lang="en-US" sz="2000" dirty="0"/>
              <a:t>Solutions and standards development, software personalization, and procedures guide </a:t>
            </a:r>
          </a:p>
          <a:p>
            <a:pPr lvl="0"/>
            <a:endParaRPr lang="en-US" sz="2000" dirty="0"/>
          </a:p>
          <a:p>
            <a:pPr lvl="0"/>
            <a:r>
              <a:rPr lang="en-US" sz="2000" b="1" dirty="0"/>
              <a:t>Implementation:  </a:t>
            </a:r>
            <a:r>
              <a:rPr lang="en-US" sz="2000" dirty="0"/>
              <a:t>Software installation , data development and/or integration , report production, and user training </a:t>
            </a:r>
          </a:p>
          <a:p>
            <a:pPr lvl="0"/>
            <a:endParaRPr lang="en-US" sz="2000" dirty="0"/>
          </a:p>
          <a:p>
            <a:pPr lvl="0"/>
            <a:r>
              <a:rPr lang="en-US" sz="2000" b="1" dirty="0"/>
              <a:t>Product Support: </a:t>
            </a:r>
            <a:r>
              <a:rPr lang="en-US" sz="2000" dirty="0"/>
              <a:t>Technical support, review and evaluation, and system enhancements </a:t>
            </a:r>
          </a:p>
          <a:p>
            <a:pPr lvl="0"/>
            <a:endParaRPr lang="en-US" sz="2000" dirty="0"/>
          </a:p>
          <a:p>
            <a:pPr lvl="0"/>
            <a:endParaRPr lang="en-US" sz="2000" dirty="0"/>
          </a:p>
          <a:p>
            <a:pPr lvl="0"/>
            <a:endParaRPr lang="en-US" sz="2000" dirty="0"/>
          </a:p>
          <a:p>
            <a:pPr marL="0" indent="0">
              <a:buNone/>
            </a:pPr>
            <a:endParaRPr lang="en-US" sz="2000" dirty="0"/>
          </a:p>
          <a:p>
            <a:pPr marL="0" indent="0" algn="r">
              <a:spcAft>
                <a:spcPts val="200"/>
              </a:spcAft>
              <a:buNone/>
            </a:pPr>
            <a:endParaRPr lang="en-US" sz="2400" dirty="0">
              <a:solidFill>
                <a:srgbClr val="00B050"/>
              </a:solidFill>
            </a:endParaRPr>
          </a:p>
          <a:p>
            <a:pPr marL="0" indent="0" algn="r">
              <a:spcAft>
                <a:spcPts val="200"/>
              </a:spcAft>
              <a:buNone/>
            </a:pPr>
            <a:endParaRPr lang="en-US" sz="2200" dirty="0"/>
          </a:p>
        </p:txBody>
      </p:sp>
      <p:sp>
        <p:nvSpPr>
          <p:cNvPr id="5" name="Date Placeholder 4"/>
          <p:cNvSpPr>
            <a:spLocks noGrp="1"/>
          </p:cNvSpPr>
          <p:nvPr>
            <p:ph type="dt" sz="half" idx="10"/>
          </p:nvPr>
        </p:nvSpPr>
        <p:spPr/>
        <p:txBody>
          <a:bodyPr/>
          <a:lstStyle/>
          <a:p>
            <a:fld id="{0DE860A6-1843-4BF1-8725-A2903BA6D993}"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12</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685800"/>
            <a:ext cx="2143125" cy="2143125"/>
          </a:xfrm>
          <a:prstGeom prst="rect">
            <a:avLst/>
          </a:prstGeom>
        </p:spPr>
      </p:pic>
      <p:sp>
        <p:nvSpPr>
          <p:cNvPr id="9" name="TextBox 8"/>
          <p:cNvSpPr txBox="1"/>
          <p:nvPr/>
        </p:nvSpPr>
        <p:spPr>
          <a:xfrm>
            <a:off x="556305" y="3962400"/>
            <a:ext cx="2971800" cy="1846659"/>
          </a:xfrm>
          <a:prstGeom prst="rect">
            <a:avLst/>
          </a:prstGeom>
          <a:noFill/>
        </p:spPr>
        <p:txBody>
          <a:bodyPr wrap="square" rtlCol="0">
            <a:spAutoFit/>
          </a:bodyPr>
          <a:lstStyle/>
          <a:p>
            <a:r>
              <a:rPr lang="en-US" sz="1900" b="1" dirty="0"/>
              <a:t>When an organization decides to implement a </a:t>
            </a:r>
          </a:p>
          <a:p>
            <a:r>
              <a:rPr lang="en-US" sz="1900" b="1" dirty="0"/>
              <a:t>CAFM or CMMS solution, the selected vendor should conduct a 4 phase process as follows: </a:t>
            </a:r>
          </a:p>
        </p:txBody>
      </p:sp>
    </p:spTree>
    <p:extLst>
      <p:ext uri="{BB962C8B-B14F-4D97-AF65-F5344CB8AC3E}">
        <p14:creationId xmlns:p14="http://schemas.microsoft.com/office/powerpoint/2010/main" val="584295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2" y="2743200"/>
            <a:ext cx="3048000" cy="609600"/>
          </a:xfrm>
        </p:spPr>
        <p:txBody>
          <a:bodyPr>
            <a:noAutofit/>
          </a:bodyPr>
          <a:lstStyle/>
          <a:p>
            <a:r>
              <a:rPr lang="en-US" sz="3200" dirty="0">
                <a:solidFill>
                  <a:srgbClr val="0070C0"/>
                </a:solidFill>
              </a:rPr>
              <a:t>Budget &amp; Costs</a:t>
            </a:r>
          </a:p>
        </p:txBody>
      </p:sp>
      <p:sp>
        <p:nvSpPr>
          <p:cNvPr id="3" name="Content Placeholder 2"/>
          <p:cNvSpPr>
            <a:spLocks noGrp="1"/>
          </p:cNvSpPr>
          <p:nvPr>
            <p:ph idx="1"/>
          </p:nvPr>
        </p:nvSpPr>
        <p:spPr>
          <a:xfrm>
            <a:off x="3051855" y="685800"/>
            <a:ext cx="5717495" cy="5867399"/>
          </a:xfrm>
        </p:spPr>
        <p:txBody>
          <a:bodyPr>
            <a:noAutofit/>
          </a:bodyPr>
          <a:lstStyle/>
          <a:p>
            <a:pPr lvl="0"/>
            <a:r>
              <a:rPr lang="en-US" sz="2000" b="1" dirty="0"/>
              <a:t>Hardware  Considerations: </a:t>
            </a:r>
            <a:r>
              <a:rPr lang="en-US" sz="2000" dirty="0"/>
              <a:t>Workstations  and upgrades, peripherals (printers, plotters, modeling machines, etc.) , servers and associated updates </a:t>
            </a:r>
          </a:p>
          <a:p>
            <a:pPr lvl="0"/>
            <a:endParaRPr lang="en-US" sz="2000" dirty="0"/>
          </a:p>
          <a:p>
            <a:pPr lvl="0"/>
            <a:r>
              <a:rPr lang="en-US" sz="2000" b="1" dirty="0"/>
              <a:t>Software Choices:  </a:t>
            </a:r>
            <a:r>
              <a:rPr lang="en-US" sz="2000" dirty="0"/>
              <a:t>There are dozens of vendors to choose from for all different types and sizes of needs. For a free software evaluation go to </a:t>
            </a:r>
            <a:r>
              <a:rPr lang="en-US" sz="2000" dirty="0">
                <a:hlinkClick r:id="rId2"/>
              </a:rPr>
              <a:t>http://www.softwareadvice.com</a:t>
            </a:r>
            <a:r>
              <a:rPr lang="en-US" sz="2000" dirty="0"/>
              <a:t> for a review of 48 CMMS and CAFM programs.</a:t>
            </a:r>
          </a:p>
          <a:p>
            <a:pPr lvl="0"/>
            <a:endParaRPr lang="en-US" sz="2000" dirty="0"/>
          </a:p>
          <a:p>
            <a:pPr lvl="0"/>
            <a:r>
              <a:rPr lang="en-US" sz="2000" b="1" dirty="0"/>
              <a:t>Training and Service Advice: </a:t>
            </a:r>
            <a:r>
              <a:rPr lang="en-US" sz="2000" dirty="0"/>
              <a:t>Contact John Rimer, CFM and President of FM360, an IFMA preferred CMMS consultant, and attend his free online session, </a:t>
            </a:r>
            <a:r>
              <a:rPr lang="en-US" sz="2000" u="sng" dirty="0"/>
              <a:t>Leveraging &amp; Implementing a CMMS to Deliver Value</a:t>
            </a:r>
            <a:r>
              <a:rPr lang="en-US" sz="2000" dirty="0"/>
              <a:t>. Please go to his website and e-mail  </a:t>
            </a:r>
            <a:r>
              <a:rPr lang="en-US" sz="2000" dirty="0">
                <a:hlinkClick r:id="rId3"/>
              </a:rPr>
              <a:t>www.FM360online.com</a:t>
            </a:r>
            <a:r>
              <a:rPr lang="en-US" sz="2000" dirty="0"/>
              <a:t>, </a:t>
            </a:r>
            <a:r>
              <a:rPr lang="en-US" sz="2000" dirty="0">
                <a:hlinkClick r:id="rId4"/>
              </a:rPr>
              <a:t>john@fm360online.com</a:t>
            </a:r>
            <a:r>
              <a:rPr lang="en-US" sz="2000" dirty="0"/>
              <a:t> or call 208-953-1360 for more info.</a:t>
            </a:r>
          </a:p>
          <a:p>
            <a:pPr lvl="0"/>
            <a:endParaRPr lang="en-US" sz="2000" dirty="0"/>
          </a:p>
          <a:p>
            <a:pPr lvl="0"/>
            <a:endParaRPr lang="en-US" sz="2000" dirty="0"/>
          </a:p>
          <a:p>
            <a:pPr lvl="0"/>
            <a:endParaRPr lang="en-US" sz="2000" dirty="0"/>
          </a:p>
          <a:p>
            <a:pPr lvl="0"/>
            <a:endParaRPr lang="en-US" sz="2000" dirty="0"/>
          </a:p>
          <a:p>
            <a:pPr marL="0" indent="0">
              <a:buNone/>
            </a:pPr>
            <a:endParaRPr lang="en-US" sz="2000" dirty="0"/>
          </a:p>
          <a:p>
            <a:pPr marL="0" indent="0" algn="r">
              <a:spcAft>
                <a:spcPts val="200"/>
              </a:spcAft>
              <a:buNone/>
            </a:pPr>
            <a:endParaRPr lang="en-US" sz="2400" dirty="0">
              <a:solidFill>
                <a:srgbClr val="00B050"/>
              </a:solidFill>
            </a:endParaRPr>
          </a:p>
          <a:p>
            <a:pPr marL="0" indent="0" algn="r">
              <a:spcAft>
                <a:spcPts val="200"/>
              </a:spcAft>
              <a:buNone/>
            </a:pPr>
            <a:endParaRPr lang="en-US" sz="2200" dirty="0"/>
          </a:p>
        </p:txBody>
      </p:sp>
      <p:sp>
        <p:nvSpPr>
          <p:cNvPr id="5" name="Date Placeholder 4"/>
          <p:cNvSpPr>
            <a:spLocks noGrp="1"/>
          </p:cNvSpPr>
          <p:nvPr>
            <p:ph type="dt" sz="half" idx="10"/>
          </p:nvPr>
        </p:nvSpPr>
        <p:spPr/>
        <p:txBody>
          <a:bodyPr/>
          <a:lstStyle/>
          <a:p>
            <a:fld id="{0DE860A6-1843-4BF1-8725-A2903BA6D993}"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13</a:t>
            </a:fld>
            <a:endParaRPr lang="en-US" dirty="0"/>
          </a:p>
        </p:txBody>
      </p:sp>
      <p:sp>
        <p:nvSpPr>
          <p:cNvPr id="9" name="TextBox 8"/>
          <p:cNvSpPr txBox="1"/>
          <p:nvPr/>
        </p:nvSpPr>
        <p:spPr>
          <a:xfrm>
            <a:off x="381001" y="3505200"/>
            <a:ext cx="2670854" cy="2723823"/>
          </a:xfrm>
          <a:prstGeom prst="rect">
            <a:avLst/>
          </a:prstGeom>
          <a:noFill/>
        </p:spPr>
        <p:txBody>
          <a:bodyPr wrap="square" rtlCol="0">
            <a:spAutoFit/>
          </a:bodyPr>
          <a:lstStyle/>
          <a:p>
            <a:r>
              <a:rPr lang="en-US" sz="1900" b="1" dirty="0"/>
              <a:t>Includes annual costs of hardware, software, internal and external service costs, training and supplies, and data entry. To help evaluated these considerations,  consider the follow items: </a:t>
            </a: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8653" y="671938"/>
            <a:ext cx="2426947" cy="2205356"/>
          </a:xfrm>
          <a:prstGeom prst="rect">
            <a:avLst/>
          </a:prstGeom>
        </p:spPr>
      </p:pic>
    </p:spTree>
    <p:extLst>
      <p:ext uri="{BB962C8B-B14F-4D97-AF65-F5344CB8AC3E}">
        <p14:creationId xmlns:p14="http://schemas.microsoft.com/office/powerpoint/2010/main" val="1295113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rmAutofit/>
          </a:bodyPr>
          <a:lstStyle/>
          <a:p>
            <a:pPr algn="l"/>
            <a:r>
              <a:rPr lang="en-US" sz="3600" b="1" dirty="0"/>
              <a:t>CLW Enterprises Services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841958" y="1447800"/>
            <a:ext cx="1860884" cy="2438400"/>
          </a:xfrm>
        </p:spPr>
      </p:pic>
      <p:sp>
        <p:nvSpPr>
          <p:cNvPr id="7" name="TextBox 6"/>
          <p:cNvSpPr txBox="1"/>
          <p:nvPr/>
        </p:nvSpPr>
        <p:spPr>
          <a:xfrm>
            <a:off x="381000" y="1287244"/>
            <a:ext cx="6172200" cy="5816977"/>
          </a:xfrm>
          <a:prstGeom prst="rect">
            <a:avLst/>
          </a:prstGeom>
          <a:noFill/>
        </p:spPr>
        <p:txBody>
          <a:bodyPr wrap="square" rtlCol="0">
            <a:spAutoFit/>
          </a:bodyPr>
          <a:lstStyle/>
          <a:p>
            <a:r>
              <a:rPr lang="en-US" sz="1600" b="1" u="sng" dirty="0">
                <a:solidFill>
                  <a:srgbClr val="00B050"/>
                </a:solidFill>
              </a:rPr>
              <a:t>Green Building Facilitator</a:t>
            </a:r>
            <a:r>
              <a:rPr lang="en-US" sz="1600" b="1" dirty="0"/>
              <a:t> </a:t>
            </a:r>
            <a:endParaRPr lang="en-US" sz="1600" dirty="0"/>
          </a:p>
          <a:p>
            <a:r>
              <a:rPr lang="en-US" sz="1600" dirty="0"/>
              <a:t>LEED AP consulting service for building owners implementing and completing their LEED building certification and re-certification process for new and existing buildings and tenant spaces. </a:t>
            </a:r>
          </a:p>
          <a:p>
            <a:endParaRPr lang="en-US" sz="1600" dirty="0"/>
          </a:p>
          <a:p>
            <a:r>
              <a:rPr lang="en-US" sz="1600" b="1" u="sng" dirty="0">
                <a:solidFill>
                  <a:srgbClr val="C00000"/>
                </a:solidFill>
              </a:rPr>
              <a:t>CALGreen Code, Zero Net Energy, AB758 and AB1103 Compliance</a:t>
            </a:r>
            <a:endParaRPr lang="en-US" sz="1600" dirty="0">
              <a:solidFill>
                <a:srgbClr val="C00000"/>
              </a:solidFill>
            </a:endParaRPr>
          </a:p>
          <a:p>
            <a:r>
              <a:rPr lang="en-US" sz="1600" dirty="0"/>
              <a:t>Energy STAR Portfolio Manager efficiency ratings and analysis plus CALGreen Code, Zero Net Energy, AB758 and AB1103 compliance for alterations and renovations to existing facilities.</a:t>
            </a:r>
          </a:p>
          <a:p>
            <a:pPr algn="ctr"/>
            <a:r>
              <a:rPr lang="en-US" sz="1600" b="1" dirty="0"/>
              <a:t> </a:t>
            </a:r>
            <a:endParaRPr lang="en-US" sz="1600" dirty="0"/>
          </a:p>
          <a:p>
            <a:r>
              <a:rPr lang="en-US" sz="1600" b="1" u="sng" dirty="0">
                <a:solidFill>
                  <a:srgbClr val="0070C0"/>
                </a:solidFill>
              </a:rPr>
              <a:t>Sustainable Facilities Assessment</a:t>
            </a:r>
            <a:r>
              <a:rPr lang="en-US" sz="1600" b="1" dirty="0">
                <a:solidFill>
                  <a:srgbClr val="0070C0"/>
                </a:solidFill>
              </a:rPr>
              <a:t> </a:t>
            </a:r>
            <a:endParaRPr lang="en-US" sz="1600" dirty="0">
              <a:solidFill>
                <a:srgbClr val="0070C0"/>
              </a:solidFill>
            </a:endParaRPr>
          </a:p>
          <a:p>
            <a:r>
              <a:rPr lang="en-US" sz="1600" dirty="0"/>
              <a:t>Assess and develop a sustainable facilities practices program/plan that utilizes the most appropriate FM programs and processes for O&amp;M success, sustainability, and improvement for high performance facilities.</a:t>
            </a:r>
          </a:p>
          <a:p>
            <a:r>
              <a:rPr lang="en-US" sz="1600" dirty="0"/>
              <a:t> </a:t>
            </a:r>
          </a:p>
          <a:p>
            <a:r>
              <a:rPr lang="en-US" sz="1600" b="1" u="sng" dirty="0"/>
              <a:t>Contact Info</a:t>
            </a:r>
          </a:p>
          <a:p>
            <a:r>
              <a:rPr lang="en-US" sz="1600" dirty="0"/>
              <a:t>For more information about the above services provided by CLW Enterprises, please contact </a:t>
            </a:r>
            <a:r>
              <a:rPr lang="en-US" sz="1600" b="1" dirty="0"/>
              <a:t>Corey Lee Wilson </a:t>
            </a:r>
            <a:r>
              <a:rPr lang="en-US" sz="1600" dirty="0"/>
              <a:t>at </a:t>
            </a:r>
            <a:r>
              <a:rPr lang="en-US" sz="1600" b="1" dirty="0"/>
              <a:t>CLW Enterprises </a:t>
            </a:r>
            <a:r>
              <a:rPr lang="en-US" sz="1600" dirty="0"/>
              <a:t>at (951) 415-3002 or email me at </a:t>
            </a:r>
            <a:r>
              <a:rPr lang="en-US" sz="1600" u="sng" dirty="0">
                <a:hlinkClick r:id="rId3"/>
              </a:rPr>
              <a:t>CLWEnterprises@att.net</a:t>
            </a:r>
            <a:r>
              <a:rPr lang="en-US" sz="1600" dirty="0"/>
              <a:t> or visit my website at </a:t>
            </a:r>
            <a:r>
              <a:rPr lang="en-US" sz="1600" dirty="0">
                <a:hlinkClick r:id="rId4"/>
              </a:rPr>
              <a:t>www.CLW-Enteprises.com</a:t>
            </a:r>
            <a:r>
              <a:rPr lang="en-US" sz="1600" dirty="0"/>
              <a:t>. </a:t>
            </a:r>
          </a:p>
          <a:p>
            <a:endParaRPr lang="en-US" sz="1600" dirty="0"/>
          </a:p>
          <a:p>
            <a:endParaRPr lang="en-US" dirty="0"/>
          </a:p>
          <a:p>
            <a:endParaRPr lang="en-US" dirty="0"/>
          </a:p>
        </p:txBody>
      </p:sp>
      <p:sp>
        <p:nvSpPr>
          <p:cNvPr id="8" name="TextBox 7"/>
          <p:cNvSpPr txBox="1"/>
          <p:nvPr/>
        </p:nvSpPr>
        <p:spPr>
          <a:xfrm>
            <a:off x="6738257" y="4238339"/>
            <a:ext cx="2133600" cy="1015663"/>
          </a:xfrm>
          <a:prstGeom prst="rect">
            <a:avLst/>
          </a:prstGeom>
          <a:noFill/>
        </p:spPr>
        <p:txBody>
          <a:bodyPr wrap="square" rtlCol="0">
            <a:spAutoFit/>
          </a:bodyPr>
          <a:lstStyle/>
          <a:p>
            <a:pPr algn="ctr"/>
            <a:r>
              <a:rPr lang="en-US" sz="1200" b="1" dirty="0"/>
              <a:t>Corey Lee  Wilson</a:t>
            </a:r>
          </a:p>
          <a:p>
            <a:pPr algn="ctr"/>
            <a:r>
              <a:rPr lang="en-US" sz="1200" b="1" dirty="0"/>
              <a:t>(BS Economics, SBE, Member of CMAA, IFMA, DBIA, BIA and a CMAA CCM, LEED AP,  and IFMA FMP) </a:t>
            </a:r>
            <a:endParaRPr lang="en-US" sz="1200" dirty="0"/>
          </a:p>
        </p:txBody>
      </p:sp>
      <p:sp>
        <p:nvSpPr>
          <p:cNvPr id="3" name="Date Placeholder 2"/>
          <p:cNvSpPr>
            <a:spLocks noGrp="1"/>
          </p:cNvSpPr>
          <p:nvPr>
            <p:ph type="dt" sz="half" idx="10"/>
          </p:nvPr>
        </p:nvSpPr>
        <p:spPr/>
        <p:txBody>
          <a:bodyPr/>
          <a:lstStyle/>
          <a:p>
            <a:fld id="{0E798907-9728-4314-834C-F61364A31DE9}"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14</a:t>
            </a:fld>
            <a:endParaRPr lang="en-US" dirty="0"/>
          </a:p>
        </p:txBody>
      </p:sp>
    </p:spTree>
    <p:extLst>
      <p:ext uri="{BB962C8B-B14F-4D97-AF65-F5344CB8AC3E}">
        <p14:creationId xmlns:p14="http://schemas.microsoft.com/office/powerpoint/2010/main" val="2666720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295400"/>
          </a:xfrm>
        </p:spPr>
        <p:txBody>
          <a:bodyPr>
            <a:noAutofit/>
          </a:bodyPr>
          <a:lstStyle/>
          <a:p>
            <a:r>
              <a:rPr lang="en-US" sz="4400" dirty="0"/>
              <a:t>What is Computer Aided Facility Management (CAFM)</a:t>
            </a:r>
          </a:p>
        </p:txBody>
      </p:sp>
      <p:sp>
        <p:nvSpPr>
          <p:cNvPr id="4" name="Text Placeholder 3"/>
          <p:cNvSpPr>
            <a:spLocks noGrp="1"/>
          </p:cNvSpPr>
          <p:nvPr>
            <p:ph type="body" sz="half" idx="2"/>
          </p:nvPr>
        </p:nvSpPr>
        <p:spPr>
          <a:xfrm>
            <a:off x="685800" y="2057400"/>
            <a:ext cx="4876800" cy="4267200"/>
          </a:xfrm>
        </p:spPr>
        <p:txBody>
          <a:bodyPr>
            <a:normAutofit fontScale="85000" lnSpcReduction="20000"/>
          </a:bodyPr>
          <a:lstStyle/>
          <a:p>
            <a:pPr marL="342900" indent="-342900">
              <a:buFont typeface="Arial" panose="020B0604020202020204" pitchFamily="34" charset="0"/>
              <a:buChar char="•"/>
            </a:pPr>
            <a:r>
              <a:rPr lang="en-US" sz="2400" dirty="0"/>
              <a:t>CAFM is the support of facility management by information technology and also known as Computer Maintenance Management Systems (CMMS).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These programs are utilized by FM organizations to record, manage and communicate their day-to-day operations.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They provide reports used in managing the organization's resources, preparing facilities metrics to use in evaluating the effectiveness of the current operations, and for making organizational and personnel decisions. </a:t>
            </a:r>
            <a:endParaRPr lang="en-US" sz="2800" dirty="0"/>
          </a:p>
          <a:p>
            <a:endParaRPr lang="en-US" sz="2800" dirty="0"/>
          </a:p>
          <a:p>
            <a:endParaRPr lang="en-US" dirty="0"/>
          </a:p>
        </p:txBody>
      </p:sp>
      <p:sp>
        <p:nvSpPr>
          <p:cNvPr id="3" name="Date Placeholder 2"/>
          <p:cNvSpPr>
            <a:spLocks noGrp="1"/>
          </p:cNvSpPr>
          <p:nvPr>
            <p:ph type="dt" sz="half" idx="10"/>
          </p:nvPr>
        </p:nvSpPr>
        <p:spPr/>
        <p:txBody>
          <a:bodyPr/>
          <a:lstStyle/>
          <a:p>
            <a:fld id="{9BC3B6A6-76E6-4315-ABCE-9829B90DE1D9}"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2</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0" y="2819400"/>
            <a:ext cx="2286000" cy="1590675"/>
          </a:xfrm>
          <a:prstGeom prst="rect">
            <a:avLst/>
          </a:prstGeom>
        </p:spPr>
      </p:pic>
    </p:spTree>
    <p:extLst>
      <p:ext uri="{BB962C8B-B14F-4D97-AF65-F5344CB8AC3E}">
        <p14:creationId xmlns:p14="http://schemas.microsoft.com/office/powerpoint/2010/main" val="4034963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600"/>
            <a:ext cx="2667000" cy="2166256"/>
          </a:xfrm>
        </p:spPr>
        <p:txBody>
          <a:bodyPr>
            <a:noAutofit/>
          </a:bodyPr>
          <a:lstStyle/>
          <a:p>
            <a:br>
              <a:rPr lang="en-US" sz="2400" dirty="0"/>
            </a:br>
            <a:endParaRPr lang="en-US" sz="2400" dirty="0">
              <a:solidFill>
                <a:srgbClr val="00B050"/>
              </a:solidFill>
            </a:endParaRPr>
          </a:p>
        </p:txBody>
      </p:sp>
      <p:sp>
        <p:nvSpPr>
          <p:cNvPr id="3" name="Content Placeholder 2"/>
          <p:cNvSpPr>
            <a:spLocks noGrp="1"/>
          </p:cNvSpPr>
          <p:nvPr>
            <p:ph idx="1"/>
          </p:nvPr>
        </p:nvSpPr>
        <p:spPr>
          <a:xfrm>
            <a:off x="3657600" y="990600"/>
            <a:ext cx="5105400" cy="4876800"/>
          </a:xfrm>
        </p:spPr>
        <p:txBody>
          <a:bodyPr>
            <a:normAutofit/>
          </a:bodyPr>
          <a:lstStyle/>
          <a:p>
            <a:pPr lvl="0">
              <a:spcAft>
                <a:spcPts val="800"/>
              </a:spcAft>
            </a:pPr>
            <a:r>
              <a:rPr lang="en-US" sz="2600" dirty="0"/>
              <a:t>Space Management </a:t>
            </a:r>
          </a:p>
          <a:p>
            <a:pPr lvl="0">
              <a:spcAft>
                <a:spcPts val="800"/>
              </a:spcAft>
            </a:pPr>
            <a:r>
              <a:rPr lang="en-US" sz="2600" dirty="0"/>
              <a:t>Strategic Planning </a:t>
            </a:r>
          </a:p>
          <a:p>
            <a:pPr lvl="0">
              <a:spcAft>
                <a:spcPts val="800"/>
              </a:spcAft>
            </a:pPr>
            <a:r>
              <a:rPr lang="en-US" sz="2600" dirty="0"/>
              <a:t>Asset Management </a:t>
            </a:r>
          </a:p>
          <a:p>
            <a:pPr lvl="0">
              <a:spcAft>
                <a:spcPts val="800"/>
              </a:spcAft>
            </a:pPr>
            <a:r>
              <a:rPr lang="en-US" sz="2600" dirty="0"/>
              <a:t>Real Estate Portfolio </a:t>
            </a:r>
          </a:p>
          <a:p>
            <a:pPr lvl="0">
              <a:spcAft>
                <a:spcPts val="800"/>
              </a:spcAft>
            </a:pPr>
            <a:r>
              <a:rPr lang="en-US" sz="2600" dirty="0"/>
              <a:t>Move Management  </a:t>
            </a:r>
          </a:p>
          <a:p>
            <a:pPr lvl="0">
              <a:spcAft>
                <a:spcPts val="800"/>
              </a:spcAft>
            </a:pPr>
            <a:r>
              <a:rPr lang="en-US" sz="2600" dirty="0"/>
              <a:t>Project Management </a:t>
            </a:r>
          </a:p>
          <a:p>
            <a:pPr lvl="0">
              <a:spcAft>
                <a:spcPts val="800"/>
              </a:spcAft>
            </a:pPr>
            <a:r>
              <a:rPr lang="en-US" sz="2600" dirty="0"/>
              <a:t>Facility Maintenance </a:t>
            </a:r>
          </a:p>
          <a:p>
            <a:pPr lvl="0">
              <a:spcAft>
                <a:spcPts val="800"/>
              </a:spcAft>
            </a:pPr>
            <a:r>
              <a:rPr lang="en-US" sz="2600" dirty="0"/>
              <a:t>Sustainability </a:t>
            </a:r>
          </a:p>
          <a:p>
            <a:pPr marL="0" indent="0" algn="r">
              <a:buNone/>
            </a:pPr>
            <a:endParaRPr lang="en-US" dirty="0">
              <a:solidFill>
                <a:srgbClr val="00B050"/>
              </a:solidFill>
            </a:endParaRPr>
          </a:p>
        </p:txBody>
      </p:sp>
      <p:sp>
        <p:nvSpPr>
          <p:cNvPr id="4" name="TextBox 3"/>
          <p:cNvSpPr txBox="1"/>
          <p:nvPr/>
        </p:nvSpPr>
        <p:spPr>
          <a:xfrm>
            <a:off x="762000" y="3276600"/>
            <a:ext cx="2616200" cy="2862322"/>
          </a:xfrm>
          <a:prstGeom prst="rect">
            <a:avLst/>
          </a:prstGeom>
          <a:noFill/>
        </p:spPr>
        <p:txBody>
          <a:bodyPr wrap="square" rtlCol="0">
            <a:spAutoFit/>
          </a:bodyPr>
          <a:lstStyle/>
          <a:p>
            <a:r>
              <a:rPr lang="en-US" sz="3600" b="1" dirty="0"/>
              <a:t>Essential Components </a:t>
            </a:r>
          </a:p>
          <a:p>
            <a:r>
              <a:rPr lang="en-US" sz="3600" b="1" dirty="0"/>
              <a:t>of a CAFM System</a:t>
            </a:r>
          </a:p>
          <a:p>
            <a:endParaRPr lang="en-US" sz="3600" b="1" dirty="0"/>
          </a:p>
        </p:txBody>
      </p:sp>
      <p:sp>
        <p:nvSpPr>
          <p:cNvPr id="5" name="Date Placeholder 4"/>
          <p:cNvSpPr>
            <a:spLocks noGrp="1"/>
          </p:cNvSpPr>
          <p:nvPr>
            <p:ph type="dt" sz="half" idx="10"/>
          </p:nvPr>
        </p:nvSpPr>
        <p:spPr/>
        <p:txBody>
          <a:bodyPr/>
          <a:lstStyle/>
          <a:p>
            <a:fld id="{0B267E94-DDD2-4C47-AC3F-444CD20EAB33}"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dirty="0"/>
              <a:t>CLW ENTERPRISES</a:t>
            </a:r>
          </a:p>
        </p:txBody>
      </p:sp>
      <p:sp>
        <p:nvSpPr>
          <p:cNvPr id="7" name="Slide Number Placeholder 6"/>
          <p:cNvSpPr>
            <a:spLocks noGrp="1"/>
          </p:cNvSpPr>
          <p:nvPr>
            <p:ph type="sldNum" sz="quarter" idx="12"/>
          </p:nvPr>
        </p:nvSpPr>
        <p:spPr/>
        <p:txBody>
          <a:bodyPr/>
          <a:lstStyle/>
          <a:p>
            <a:fld id="{AB823AE1-3F70-4984-83AF-6E0B37F17B85}" type="slidenum">
              <a:rPr lang="en-US" smtClean="0"/>
              <a:t>3</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990600"/>
            <a:ext cx="2743200" cy="2166878"/>
          </a:xfrm>
          <a:prstGeom prst="rect">
            <a:avLst/>
          </a:prstGeom>
        </p:spPr>
      </p:pic>
    </p:spTree>
    <p:extLst>
      <p:ext uri="{BB962C8B-B14F-4D97-AF65-F5344CB8AC3E}">
        <p14:creationId xmlns:p14="http://schemas.microsoft.com/office/powerpoint/2010/main" val="3071255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43200"/>
            <a:ext cx="3581400" cy="685800"/>
          </a:xfrm>
        </p:spPr>
        <p:txBody>
          <a:bodyPr>
            <a:noAutofit/>
          </a:bodyPr>
          <a:lstStyle/>
          <a:p>
            <a:pPr lvl="0"/>
            <a:r>
              <a:rPr lang="en-US" sz="3200" dirty="0">
                <a:solidFill>
                  <a:srgbClr val="0070C0"/>
                </a:solidFill>
              </a:rPr>
              <a:t>Space Management</a:t>
            </a:r>
          </a:p>
        </p:txBody>
      </p:sp>
      <p:sp>
        <p:nvSpPr>
          <p:cNvPr id="4" name="Content Placeholder 3"/>
          <p:cNvSpPr>
            <a:spLocks noGrp="1"/>
          </p:cNvSpPr>
          <p:nvPr>
            <p:ph sz="half" idx="2"/>
          </p:nvPr>
        </p:nvSpPr>
        <p:spPr>
          <a:xfrm>
            <a:off x="457200" y="3505200"/>
            <a:ext cx="3886200" cy="2590800"/>
          </a:xfrm>
        </p:spPr>
        <p:txBody>
          <a:bodyPr>
            <a:normAutofit lnSpcReduction="10000"/>
          </a:bodyPr>
          <a:lstStyle/>
          <a:p>
            <a:pPr marL="0" indent="0">
              <a:buNone/>
            </a:pPr>
            <a:r>
              <a:rPr lang="en-US" sz="2000" b="1" dirty="0"/>
              <a:t>Comprehensive system for centralizing and storing real-time information about the building(s) and space to be managed along with the groups and people that occupy them.  </a:t>
            </a:r>
          </a:p>
          <a:p>
            <a:pPr marL="0" indent="0">
              <a:buNone/>
            </a:pPr>
            <a:endParaRPr lang="en-US" sz="900" b="1" dirty="0"/>
          </a:p>
          <a:p>
            <a:pPr marL="0" indent="0">
              <a:buNone/>
            </a:pPr>
            <a:r>
              <a:rPr lang="en-US" sz="2000" b="1" dirty="0"/>
              <a:t>Typical attributes are the following:</a:t>
            </a:r>
          </a:p>
          <a:p>
            <a:pPr marL="0" indent="0">
              <a:buNone/>
            </a:pPr>
            <a:endParaRPr lang="en-US" dirty="0"/>
          </a:p>
        </p:txBody>
      </p:sp>
      <p:sp>
        <p:nvSpPr>
          <p:cNvPr id="6" name="Content Placeholder 5"/>
          <p:cNvSpPr>
            <a:spLocks noGrp="1"/>
          </p:cNvSpPr>
          <p:nvPr>
            <p:ph sz="quarter" idx="4"/>
          </p:nvPr>
        </p:nvSpPr>
        <p:spPr>
          <a:xfrm>
            <a:off x="4724400" y="914400"/>
            <a:ext cx="3962400" cy="5486400"/>
          </a:xfrm>
        </p:spPr>
        <p:txBody>
          <a:bodyPr>
            <a:normAutofit/>
          </a:bodyPr>
          <a:lstStyle/>
          <a:p>
            <a:pPr lvl="0"/>
            <a:r>
              <a:rPr lang="en-US" sz="2000" dirty="0"/>
              <a:t>Gross, rentable, usable, and assignable areas by space, floor, building and site </a:t>
            </a:r>
          </a:p>
          <a:p>
            <a:pPr lvl="0"/>
            <a:endParaRPr lang="en-US" sz="2000" dirty="0"/>
          </a:p>
          <a:p>
            <a:pPr lvl="0"/>
            <a:r>
              <a:rPr lang="en-US" sz="2000" dirty="0"/>
              <a:t>Space types </a:t>
            </a:r>
          </a:p>
          <a:p>
            <a:pPr lvl="0"/>
            <a:endParaRPr lang="en-US" sz="2000" dirty="0"/>
          </a:p>
          <a:p>
            <a:pPr lvl="0"/>
            <a:r>
              <a:rPr lang="en-US" sz="2000" dirty="0"/>
              <a:t>Space standards </a:t>
            </a:r>
          </a:p>
          <a:p>
            <a:pPr lvl="0"/>
            <a:endParaRPr lang="en-US" sz="2000" dirty="0"/>
          </a:p>
          <a:p>
            <a:pPr lvl="0"/>
            <a:r>
              <a:rPr lang="en-US" sz="2000" dirty="0"/>
              <a:t>Building codes </a:t>
            </a:r>
          </a:p>
          <a:p>
            <a:pPr lvl="0"/>
            <a:endParaRPr lang="en-US" sz="2000" dirty="0"/>
          </a:p>
          <a:p>
            <a:pPr lvl="0"/>
            <a:r>
              <a:rPr lang="en-US" sz="2000" dirty="0"/>
              <a:t>Building addresses </a:t>
            </a:r>
          </a:p>
          <a:p>
            <a:pPr lvl="0"/>
            <a:endParaRPr lang="en-US" sz="2000" dirty="0"/>
          </a:p>
          <a:p>
            <a:pPr lvl="0"/>
            <a:r>
              <a:rPr lang="en-US" sz="2000" dirty="0"/>
              <a:t>Employee contact and location information </a:t>
            </a:r>
          </a:p>
          <a:p>
            <a:pPr lvl="0"/>
            <a:endParaRPr lang="en-US" sz="1900" dirty="0"/>
          </a:p>
          <a:p>
            <a:endParaRPr lang="en-US" sz="1900" dirty="0"/>
          </a:p>
        </p:txBody>
      </p:sp>
      <p:sp>
        <p:nvSpPr>
          <p:cNvPr id="2" name="Date Placeholder 1"/>
          <p:cNvSpPr>
            <a:spLocks noGrp="1"/>
          </p:cNvSpPr>
          <p:nvPr>
            <p:ph type="dt" sz="half" idx="10"/>
          </p:nvPr>
        </p:nvSpPr>
        <p:spPr/>
        <p:txBody>
          <a:bodyPr/>
          <a:lstStyle/>
          <a:p>
            <a:fld id="{724D8993-A88B-423D-A9C3-133A0FF401DD}"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8" name="Slide Number Placeholder 7"/>
          <p:cNvSpPr>
            <a:spLocks noGrp="1"/>
          </p:cNvSpPr>
          <p:nvPr>
            <p:ph type="sldNum" sz="quarter" idx="12"/>
          </p:nvPr>
        </p:nvSpPr>
        <p:spPr/>
        <p:txBody>
          <a:bodyPr/>
          <a:lstStyle/>
          <a:p>
            <a:fld id="{AB823AE1-3F70-4984-83AF-6E0B37F17B85}" type="slidenum">
              <a:rPr lang="en-US" smtClean="0"/>
              <a:t>4</a:t>
            </a:fld>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066800"/>
            <a:ext cx="2514600" cy="1543050"/>
          </a:xfrm>
          <a:prstGeom prst="rect">
            <a:avLst/>
          </a:prstGeom>
        </p:spPr>
      </p:pic>
    </p:spTree>
    <p:extLst>
      <p:ext uri="{BB962C8B-B14F-4D97-AF65-F5344CB8AC3E}">
        <p14:creationId xmlns:p14="http://schemas.microsoft.com/office/powerpoint/2010/main" val="2775140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43200"/>
            <a:ext cx="3581400" cy="685800"/>
          </a:xfrm>
        </p:spPr>
        <p:txBody>
          <a:bodyPr>
            <a:noAutofit/>
          </a:bodyPr>
          <a:lstStyle/>
          <a:p>
            <a:pPr lvl="0"/>
            <a:r>
              <a:rPr lang="en-US" sz="3200" dirty="0">
                <a:solidFill>
                  <a:srgbClr val="0070C0"/>
                </a:solidFill>
              </a:rPr>
              <a:t>Strategic Planning</a:t>
            </a:r>
          </a:p>
        </p:txBody>
      </p:sp>
      <p:sp>
        <p:nvSpPr>
          <p:cNvPr id="4" name="Content Placeholder 3"/>
          <p:cNvSpPr>
            <a:spLocks noGrp="1"/>
          </p:cNvSpPr>
          <p:nvPr>
            <p:ph sz="half" idx="2"/>
          </p:nvPr>
        </p:nvSpPr>
        <p:spPr>
          <a:xfrm>
            <a:off x="457200" y="3505200"/>
            <a:ext cx="3886200" cy="2590800"/>
          </a:xfrm>
        </p:spPr>
        <p:txBody>
          <a:bodyPr>
            <a:normAutofit/>
          </a:bodyPr>
          <a:lstStyle/>
          <a:p>
            <a:pPr marL="0" indent="0">
              <a:buNone/>
            </a:pPr>
            <a:r>
              <a:rPr lang="en-US" sz="2000" b="1" dirty="0"/>
              <a:t>A CAFM system can provide  tools to anticipate changes in the  business climate such as global expansions, workforce reductions and/or contract workers. </a:t>
            </a:r>
          </a:p>
          <a:p>
            <a:pPr marL="0" indent="0">
              <a:buNone/>
            </a:pPr>
            <a:endParaRPr lang="en-US" sz="900" b="1" dirty="0"/>
          </a:p>
          <a:p>
            <a:pPr marL="0" indent="0">
              <a:buNone/>
            </a:pPr>
            <a:r>
              <a:rPr lang="en-US" sz="2000" b="1" dirty="0"/>
              <a:t>Typical benefits are the following:</a:t>
            </a:r>
          </a:p>
          <a:p>
            <a:pPr marL="0" indent="0">
              <a:buNone/>
            </a:pPr>
            <a:endParaRPr lang="en-US" dirty="0"/>
          </a:p>
        </p:txBody>
      </p:sp>
      <p:sp>
        <p:nvSpPr>
          <p:cNvPr id="6" name="Content Placeholder 5"/>
          <p:cNvSpPr>
            <a:spLocks noGrp="1"/>
          </p:cNvSpPr>
          <p:nvPr>
            <p:ph sz="quarter" idx="4"/>
          </p:nvPr>
        </p:nvSpPr>
        <p:spPr>
          <a:xfrm>
            <a:off x="4419600" y="990600"/>
            <a:ext cx="4267200" cy="5410200"/>
          </a:xfrm>
        </p:spPr>
        <p:txBody>
          <a:bodyPr>
            <a:normAutofit/>
          </a:bodyPr>
          <a:lstStyle/>
          <a:p>
            <a:pPr lvl="0"/>
            <a:r>
              <a:rPr lang="en-US" sz="2000" dirty="0"/>
              <a:t>Align real estate and facilities plans with business operations by analyzing space requirements and forecasting future needs. </a:t>
            </a:r>
          </a:p>
          <a:p>
            <a:pPr lvl="0"/>
            <a:endParaRPr lang="en-US" sz="2000" dirty="0"/>
          </a:p>
          <a:p>
            <a:pPr lvl="0"/>
            <a:r>
              <a:rPr lang="en-US" sz="2000" dirty="0"/>
              <a:t>Create multiple "what if” scenarios and interactive stacking plans to uncover opportunities for savings. </a:t>
            </a:r>
          </a:p>
          <a:p>
            <a:pPr lvl="0"/>
            <a:endParaRPr lang="en-US" sz="1900" dirty="0"/>
          </a:p>
          <a:p>
            <a:pPr lvl="0"/>
            <a:r>
              <a:rPr lang="en-US" sz="1900" dirty="0"/>
              <a:t>Gather and forecast space needs by growth criteria (headcount, staff detail, area, percentage growth) </a:t>
            </a:r>
          </a:p>
          <a:p>
            <a:pPr lvl="0"/>
            <a:endParaRPr lang="en-US" sz="1900" dirty="0"/>
          </a:p>
          <a:p>
            <a:pPr lvl="0"/>
            <a:r>
              <a:rPr lang="en-US" sz="1900" dirty="0"/>
              <a:t>Run reports on space and occupancy projections </a:t>
            </a:r>
          </a:p>
          <a:p>
            <a:pPr lvl="0"/>
            <a:endParaRPr lang="en-US" sz="1900" dirty="0"/>
          </a:p>
          <a:p>
            <a:endParaRPr lang="en-US" sz="1900" dirty="0"/>
          </a:p>
        </p:txBody>
      </p:sp>
      <p:sp>
        <p:nvSpPr>
          <p:cNvPr id="2" name="Date Placeholder 1"/>
          <p:cNvSpPr>
            <a:spLocks noGrp="1"/>
          </p:cNvSpPr>
          <p:nvPr>
            <p:ph type="dt" sz="half" idx="10"/>
          </p:nvPr>
        </p:nvSpPr>
        <p:spPr/>
        <p:txBody>
          <a:bodyPr/>
          <a:lstStyle/>
          <a:p>
            <a:fld id="{724D8993-A88B-423D-A9C3-133A0FF401DD}"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8" name="Slide Number Placeholder 7"/>
          <p:cNvSpPr>
            <a:spLocks noGrp="1"/>
          </p:cNvSpPr>
          <p:nvPr>
            <p:ph type="sldNum" sz="quarter" idx="12"/>
          </p:nvPr>
        </p:nvSpPr>
        <p:spPr/>
        <p:txBody>
          <a:bodyPr/>
          <a:lstStyle/>
          <a:p>
            <a:fld id="{AB823AE1-3F70-4984-83AF-6E0B37F17B85}" type="slidenum">
              <a:rPr lang="en-US" smtClean="0"/>
              <a:t>5</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041400"/>
            <a:ext cx="2438400" cy="1625600"/>
          </a:xfrm>
          <a:prstGeom prst="rect">
            <a:avLst/>
          </a:prstGeom>
        </p:spPr>
      </p:pic>
    </p:spTree>
    <p:extLst>
      <p:ext uri="{BB962C8B-B14F-4D97-AF65-F5344CB8AC3E}">
        <p14:creationId xmlns:p14="http://schemas.microsoft.com/office/powerpoint/2010/main" val="2489972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43200"/>
            <a:ext cx="3581400" cy="685800"/>
          </a:xfrm>
        </p:spPr>
        <p:txBody>
          <a:bodyPr>
            <a:noAutofit/>
          </a:bodyPr>
          <a:lstStyle/>
          <a:p>
            <a:pPr lvl="0"/>
            <a:r>
              <a:rPr lang="en-US" sz="3200" dirty="0">
                <a:solidFill>
                  <a:srgbClr val="0070C0"/>
                </a:solidFill>
              </a:rPr>
              <a:t>Asset Management</a:t>
            </a:r>
          </a:p>
        </p:txBody>
      </p:sp>
      <p:sp>
        <p:nvSpPr>
          <p:cNvPr id="4" name="Content Placeholder 3"/>
          <p:cNvSpPr>
            <a:spLocks noGrp="1"/>
          </p:cNvSpPr>
          <p:nvPr>
            <p:ph sz="half" idx="2"/>
          </p:nvPr>
        </p:nvSpPr>
        <p:spPr>
          <a:xfrm>
            <a:off x="457200" y="3505200"/>
            <a:ext cx="3886200" cy="2590800"/>
          </a:xfrm>
        </p:spPr>
        <p:txBody>
          <a:bodyPr>
            <a:normAutofit fontScale="92500" lnSpcReduction="10000"/>
          </a:bodyPr>
          <a:lstStyle/>
          <a:p>
            <a:pPr marL="0" indent="0">
              <a:buNone/>
            </a:pPr>
            <a:r>
              <a:rPr lang="en-US" sz="2000" b="1" dirty="0"/>
              <a:t>Track multiple classes of assets like vehicles, office equipment, furniture, and MEP systems. These assets can be linked to CAD symbols on floor plans for location, scanned by PDA’s with access to product information. </a:t>
            </a:r>
          </a:p>
          <a:p>
            <a:pPr marL="0" indent="0">
              <a:buNone/>
            </a:pPr>
            <a:endParaRPr lang="en-US" sz="900" b="1" dirty="0"/>
          </a:p>
          <a:p>
            <a:pPr marL="0" indent="0">
              <a:buNone/>
            </a:pPr>
            <a:r>
              <a:rPr lang="en-US" sz="2000" b="1" dirty="0"/>
              <a:t>Typical functions are the following:</a:t>
            </a:r>
          </a:p>
          <a:p>
            <a:pPr marL="0" indent="0">
              <a:buNone/>
            </a:pPr>
            <a:endParaRPr lang="en-US" dirty="0"/>
          </a:p>
        </p:txBody>
      </p:sp>
      <p:sp>
        <p:nvSpPr>
          <p:cNvPr id="6" name="Content Placeholder 5"/>
          <p:cNvSpPr>
            <a:spLocks noGrp="1"/>
          </p:cNvSpPr>
          <p:nvPr>
            <p:ph sz="quarter" idx="4"/>
          </p:nvPr>
        </p:nvSpPr>
        <p:spPr>
          <a:xfrm>
            <a:off x="4419600" y="990600"/>
            <a:ext cx="4267200" cy="5181600"/>
          </a:xfrm>
        </p:spPr>
        <p:txBody>
          <a:bodyPr>
            <a:normAutofit/>
          </a:bodyPr>
          <a:lstStyle/>
          <a:p>
            <a:pPr lvl="0"/>
            <a:r>
              <a:rPr lang="en-US" sz="2000" dirty="0"/>
              <a:t>Track and locate on floor plans corporate assets such as furniture, equipment, computers, life safety systems, and building systems </a:t>
            </a:r>
          </a:p>
          <a:p>
            <a:pPr lvl="0"/>
            <a:endParaRPr lang="en-US" sz="1200" dirty="0"/>
          </a:p>
          <a:p>
            <a:pPr lvl="0"/>
            <a:r>
              <a:rPr lang="en-US" sz="2000" dirty="0"/>
              <a:t>Track asset depreciation for financial reporting and compliance </a:t>
            </a:r>
          </a:p>
          <a:p>
            <a:pPr lvl="0"/>
            <a:endParaRPr lang="en-US" sz="1200" dirty="0"/>
          </a:p>
          <a:p>
            <a:pPr lvl="0"/>
            <a:r>
              <a:rPr lang="en-US" sz="2000" dirty="0"/>
              <a:t>Track ownership and product information such as serial numbers and installation dates </a:t>
            </a:r>
          </a:p>
          <a:p>
            <a:pPr lvl="0"/>
            <a:endParaRPr lang="en-US" sz="1200" dirty="0"/>
          </a:p>
          <a:p>
            <a:pPr lvl="0"/>
            <a:r>
              <a:rPr lang="en-US" sz="2000" dirty="0"/>
              <a:t>Track building equipment and any user required assets </a:t>
            </a:r>
          </a:p>
          <a:p>
            <a:pPr lvl="0"/>
            <a:endParaRPr lang="en-US" sz="1200" dirty="0"/>
          </a:p>
          <a:p>
            <a:pPr lvl="0"/>
            <a:r>
              <a:rPr lang="en-US" sz="2000" dirty="0"/>
              <a:t>Interface with barcode system </a:t>
            </a:r>
          </a:p>
          <a:p>
            <a:pPr lvl="0"/>
            <a:endParaRPr lang="en-US" sz="1900" dirty="0"/>
          </a:p>
          <a:p>
            <a:endParaRPr lang="en-US" sz="1900" dirty="0"/>
          </a:p>
        </p:txBody>
      </p:sp>
      <p:sp>
        <p:nvSpPr>
          <p:cNvPr id="2" name="Date Placeholder 1"/>
          <p:cNvSpPr>
            <a:spLocks noGrp="1"/>
          </p:cNvSpPr>
          <p:nvPr>
            <p:ph type="dt" sz="half" idx="10"/>
          </p:nvPr>
        </p:nvSpPr>
        <p:spPr/>
        <p:txBody>
          <a:bodyPr/>
          <a:lstStyle/>
          <a:p>
            <a:fld id="{724D8993-A88B-423D-A9C3-133A0FF401DD}"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8" name="Slide Number Placeholder 7"/>
          <p:cNvSpPr>
            <a:spLocks noGrp="1"/>
          </p:cNvSpPr>
          <p:nvPr>
            <p:ph type="sldNum" sz="quarter" idx="12"/>
          </p:nvPr>
        </p:nvSpPr>
        <p:spPr/>
        <p:txBody>
          <a:bodyPr/>
          <a:lstStyle/>
          <a:p>
            <a:fld id="{AB823AE1-3F70-4984-83AF-6E0B37F17B85}" type="slidenum">
              <a:rPr lang="en-US" smtClean="0"/>
              <a:t>6</a:t>
            </a:fld>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956" y="1196686"/>
            <a:ext cx="2520244" cy="1546514"/>
          </a:xfrm>
          <a:prstGeom prst="rect">
            <a:avLst/>
          </a:prstGeom>
        </p:spPr>
      </p:pic>
    </p:spTree>
    <p:extLst>
      <p:ext uri="{BB962C8B-B14F-4D97-AF65-F5344CB8AC3E}">
        <p14:creationId xmlns:p14="http://schemas.microsoft.com/office/powerpoint/2010/main" val="2117082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2590800"/>
            <a:ext cx="3886200" cy="685800"/>
          </a:xfrm>
        </p:spPr>
        <p:txBody>
          <a:bodyPr>
            <a:noAutofit/>
          </a:bodyPr>
          <a:lstStyle/>
          <a:p>
            <a:pPr lvl="0"/>
            <a:r>
              <a:rPr lang="en-US" sz="3200" dirty="0">
                <a:solidFill>
                  <a:srgbClr val="0070C0"/>
                </a:solidFill>
              </a:rPr>
              <a:t>Real Estate Portfolio</a:t>
            </a:r>
          </a:p>
        </p:txBody>
      </p:sp>
      <p:sp>
        <p:nvSpPr>
          <p:cNvPr id="4" name="Content Placeholder 3"/>
          <p:cNvSpPr>
            <a:spLocks noGrp="1"/>
          </p:cNvSpPr>
          <p:nvPr>
            <p:ph sz="half" idx="2"/>
          </p:nvPr>
        </p:nvSpPr>
        <p:spPr>
          <a:xfrm>
            <a:off x="381000" y="3352800"/>
            <a:ext cx="3810000" cy="2590800"/>
          </a:xfrm>
        </p:spPr>
        <p:txBody>
          <a:bodyPr>
            <a:normAutofit fontScale="92500"/>
          </a:bodyPr>
          <a:lstStyle/>
          <a:p>
            <a:pPr marL="0" indent="0">
              <a:buNone/>
            </a:pPr>
            <a:r>
              <a:rPr lang="en-US" sz="2000" b="1" dirty="0"/>
              <a:t>A way to view properties, square footage and other building </a:t>
            </a:r>
          </a:p>
          <a:p>
            <a:pPr marL="0" indent="0">
              <a:buNone/>
            </a:pPr>
            <a:r>
              <a:rPr lang="en-US" sz="2000" b="1" dirty="0"/>
              <a:t>information within an organization, giving management the tools and resources to make decisions and </a:t>
            </a:r>
          </a:p>
          <a:p>
            <a:pPr marL="0" indent="0">
              <a:buNone/>
            </a:pPr>
            <a:r>
              <a:rPr lang="en-US" sz="2000" b="1" dirty="0"/>
              <a:t>reduce costs. </a:t>
            </a:r>
          </a:p>
          <a:p>
            <a:pPr marL="0" indent="0">
              <a:buNone/>
            </a:pPr>
            <a:endParaRPr lang="en-US" sz="900" b="1" dirty="0"/>
          </a:p>
          <a:p>
            <a:pPr marL="0" indent="0">
              <a:buNone/>
            </a:pPr>
            <a:r>
              <a:rPr lang="en-US" sz="2000" b="1" dirty="0"/>
              <a:t>Typical uses are the following:</a:t>
            </a:r>
          </a:p>
          <a:p>
            <a:pPr marL="0" indent="0">
              <a:buNone/>
            </a:pPr>
            <a:endParaRPr lang="en-US" dirty="0"/>
          </a:p>
        </p:txBody>
      </p:sp>
      <p:sp>
        <p:nvSpPr>
          <p:cNvPr id="6" name="Content Placeholder 5"/>
          <p:cNvSpPr>
            <a:spLocks noGrp="1"/>
          </p:cNvSpPr>
          <p:nvPr>
            <p:ph sz="quarter" idx="4"/>
          </p:nvPr>
        </p:nvSpPr>
        <p:spPr>
          <a:xfrm>
            <a:off x="4191000" y="838200"/>
            <a:ext cx="4648200" cy="5334000"/>
          </a:xfrm>
        </p:spPr>
        <p:txBody>
          <a:bodyPr>
            <a:normAutofit fontScale="92500"/>
          </a:bodyPr>
          <a:lstStyle/>
          <a:p>
            <a:pPr lvl="0">
              <a:spcAft>
                <a:spcPts val="800"/>
              </a:spcAft>
            </a:pPr>
            <a:r>
              <a:rPr lang="en-US" sz="2200" dirty="0"/>
              <a:t>Reducing real estate costs by analyzing financial data and portfolio performance  </a:t>
            </a:r>
          </a:p>
          <a:p>
            <a:pPr lvl="0">
              <a:spcAft>
                <a:spcPts val="800"/>
              </a:spcAft>
            </a:pPr>
            <a:r>
              <a:rPr lang="en-US" sz="2200" dirty="0"/>
              <a:t>Analyze historical costs and portfolio trends </a:t>
            </a:r>
          </a:p>
          <a:p>
            <a:pPr lvl="0">
              <a:spcAft>
                <a:spcPts val="800"/>
              </a:spcAft>
            </a:pPr>
            <a:r>
              <a:rPr lang="en-US" sz="2200" dirty="0"/>
              <a:t>Integrate with space and occupancy information for detailed metrics  </a:t>
            </a:r>
          </a:p>
          <a:p>
            <a:pPr lvl="0">
              <a:spcAft>
                <a:spcPts val="800"/>
              </a:spcAft>
            </a:pPr>
            <a:r>
              <a:rPr lang="en-US" sz="2200" dirty="0"/>
              <a:t>Centralize all properties in your portfolio for management of property and alignment with organizational needs </a:t>
            </a:r>
          </a:p>
          <a:p>
            <a:pPr lvl="0">
              <a:spcAft>
                <a:spcPts val="800"/>
              </a:spcAft>
            </a:pPr>
            <a:r>
              <a:rPr lang="en-US" sz="2200" dirty="0"/>
              <a:t>Track lease and financial terms, transactions, and monitor key events such as expiration and renewal dates. </a:t>
            </a:r>
          </a:p>
          <a:p>
            <a:pPr lvl="0"/>
            <a:endParaRPr lang="en-US" sz="1900" dirty="0"/>
          </a:p>
          <a:p>
            <a:endParaRPr lang="en-US" sz="1900" dirty="0"/>
          </a:p>
        </p:txBody>
      </p:sp>
      <p:sp>
        <p:nvSpPr>
          <p:cNvPr id="2" name="Date Placeholder 1"/>
          <p:cNvSpPr>
            <a:spLocks noGrp="1"/>
          </p:cNvSpPr>
          <p:nvPr>
            <p:ph type="dt" sz="half" idx="10"/>
          </p:nvPr>
        </p:nvSpPr>
        <p:spPr/>
        <p:txBody>
          <a:bodyPr/>
          <a:lstStyle/>
          <a:p>
            <a:fld id="{724D8993-A88B-423D-A9C3-133A0FF401DD}"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8" name="Slide Number Placeholder 7"/>
          <p:cNvSpPr>
            <a:spLocks noGrp="1"/>
          </p:cNvSpPr>
          <p:nvPr>
            <p:ph type="sldNum" sz="quarter" idx="12"/>
          </p:nvPr>
        </p:nvSpPr>
        <p:spPr/>
        <p:txBody>
          <a:bodyPr/>
          <a:lstStyle/>
          <a:p>
            <a:fld id="{AB823AE1-3F70-4984-83AF-6E0B37F17B85}" type="slidenum">
              <a:rPr lang="en-US" smtClean="0"/>
              <a:t>7</a:t>
            </a:fld>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023" y="838200"/>
            <a:ext cx="2560320" cy="1600200"/>
          </a:xfrm>
          <a:prstGeom prst="rect">
            <a:avLst/>
          </a:prstGeom>
        </p:spPr>
      </p:pic>
    </p:spTree>
    <p:extLst>
      <p:ext uri="{BB962C8B-B14F-4D97-AF65-F5344CB8AC3E}">
        <p14:creationId xmlns:p14="http://schemas.microsoft.com/office/powerpoint/2010/main" val="115390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2743200"/>
            <a:ext cx="3886200" cy="685800"/>
          </a:xfrm>
        </p:spPr>
        <p:txBody>
          <a:bodyPr>
            <a:noAutofit/>
          </a:bodyPr>
          <a:lstStyle/>
          <a:p>
            <a:pPr lvl="0"/>
            <a:r>
              <a:rPr lang="en-US" sz="3200" dirty="0">
                <a:solidFill>
                  <a:srgbClr val="0070C0"/>
                </a:solidFill>
              </a:rPr>
              <a:t>Move Management</a:t>
            </a:r>
          </a:p>
        </p:txBody>
      </p:sp>
      <p:sp>
        <p:nvSpPr>
          <p:cNvPr id="4" name="Content Placeholder 3"/>
          <p:cNvSpPr>
            <a:spLocks noGrp="1"/>
          </p:cNvSpPr>
          <p:nvPr>
            <p:ph sz="half" idx="2"/>
          </p:nvPr>
        </p:nvSpPr>
        <p:spPr>
          <a:xfrm>
            <a:off x="381000" y="3505200"/>
            <a:ext cx="3810000" cy="2590800"/>
          </a:xfrm>
        </p:spPr>
        <p:txBody>
          <a:bodyPr>
            <a:normAutofit fontScale="92500" lnSpcReduction="10000"/>
          </a:bodyPr>
          <a:lstStyle/>
          <a:p>
            <a:pPr marL="0" indent="0">
              <a:buNone/>
            </a:pPr>
            <a:r>
              <a:rPr lang="en-US" sz="2000" b="1" dirty="0"/>
              <a:t>Move of one or more employees within an organization as well as </a:t>
            </a:r>
          </a:p>
          <a:p>
            <a:pPr marL="0" indent="0">
              <a:buNone/>
            </a:pPr>
            <a:r>
              <a:rPr lang="en-US" sz="2000" b="1" dirty="0"/>
              <a:t>co-locating a cross-functional group or reorganizing an entire location, while maintaining a reduction of </a:t>
            </a:r>
          </a:p>
          <a:p>
            <a:pPr marL="0" indent="0">
              <a:buNone/>
            </a:pPr>
            <a:r>
              <a:rPr lang="en-US" sz="2000" b="1" dirty="0"/>
              <a:t>move costs and delivering better customer service. </a:t>
            </a:r>
          </a:p>
          <a:p>
            <a:pPr marL="0" indent="0">
              <a:buNone/>
            </a:pPr>
            <a:endParaRPr lang="en-US" sz="900" b="1" dirty="0"/>
          </a:p>
          <a:p>
            <a:pPr marL="0" indent="0">
              <a:buNone/>
            </a:pPr>
            <a:r>
              <a:rPr lang="en-US" sz="2000" b="1" dirty="0"/>
              <a:t>Typical benefits are the following:</a:t>
            </a:r>
          </a:p>
          <a:p>
            <a:pPr marL="0" indent="0">
              <a:buNone/>
            </a:pPr>
            <a:endParaRPr lang="en-US" dirty="0"/>
          </a:p>
        </p:txBody>
      </p:sp>
      <p:sp>
        <p:nvSpPr>
          <p:cNvPr id="6" name="Content Placeholder 5"/>
          <p:cNvSpPr>
            <a:spLocks noGrp="1"/>
          </p:cNvSpPr>
          <p:nvPr>
            <p:ph sz="quarter" idx="4"/>
          </p:nvPr>
        </p:nvSpPr>
        <p:spPr>
          <a:xfrm>
            <a:off x="4419600" y="838200"/>
            <a:ext cx="4419600" cy="5334000"/>
          </a:xfrm>
        </p:spPr>
        <p:txBody>
          <a:bodyPr>
            <a:normAutofit fontScale="92500"/>
          </a:bodyPr>
          <a:lstStyle/>
          <a:p>
            <a:pPr lvl="0">
              <a:spcAft>
                <a:spcPts val="800"/>
              </a:spcAft>
            </a:pPr>
            <a:r>
              <a:rPr lang="en-US" sz="2200" dirty="0"/>
              <a:t>Avoid unnecessary moves and costly reconfiguration projects service </a:t>
            </a:r>
          </a:p>
          <a:p>
            <a:pPr lvl="0">
              <a:spcAft>
                <a:spcPts val="800"/>
              </a:spcAft>
            </a:pPr>
            <a:r>
              <a:rPr lang="en-US" sz="2200" dirty="0"/>
              <a:t>Get detailed and accurate move requirements with move request forms </a:t>
            </a:r>
          </a:p>
          <a:p>
            <a:pPr lvl="0">
              <a:spcAft>
                <a:spcPts val="800"/>
              </a:spcAft>
            </a:pPr>
            <a:r>
              <a:rPr lang="en-US" sz="2200" dirty="0"/>
              <a:t>Configurable move workflow supports consistent, efficient move processes </a:t>
            </a:r>
          </a:p>
          <a:p>
            <a:pPr lvl="0">
              <a:spcAft>
                <a:spcPts val="800"/>
              </a:spcAft>
            </a:pPr>
            <a:r>
              <a:rPr lang="en-US" sz="2200" dirty="0"/>
              <a:t>Analyze churn by department or building to identify areas for improvement </a:t>
            </a:r>
          </a:p>
          <a:p>
            <a:pPr lvl="0">
              <a:spcAft>
                <a:spcPts val="800"/>
              </a:spcAft>
            </a:pPr>
            <a:r>
              <a:rPr lang="en-US" sz="2200" dirty="0"/>
              <a:t>Provide web-based access for move planners, liaisons, internal customers and service providers </a:t>
            </a:r>
          </a:p>
          <a:p>
            <a:pPr lvl="0">
              <a:spcAft>
                <a:spcPts val="800"/>
              </a:spcAft>
            </a:pPr>
            <a:endParaRPr lang="en-US" sz="2200" dirty="0"/>
          </a:p>
          <a:p>
            <a:pPr lvl="0">
              <a:spcAft>
                <a:spcPts val="800"/>
              </a:spcAft>
            </a:pPr>
            <a:endParaRPr lang="en-US" sz="2200" dirty="0"/>
          </a:p>
          <a:p>
            <a:pPr lvl="0"/>
            <a:endParaRPr lang="en-US" sz="1900" dirty="0"/>
          </a:p>
          <a:p>
            <a:endParaRPr lang="en-US" sz="1900" dirty="0"/>
          </a:p>
        </p:txBody>
      </p:sp>
      <p:sp>
        <p:nvSpPr>
          <p:cNvPr id="2" name="Date Placeholder 1"/>
          <p:cNvSpPr>
            <a:spLocks noGrp="1"/>
          </p:cNvSpPr>
          <p:nvPr>
            <p:ph type="dt" sz="half" idx="10"/>
          </p:nvPr>
        </p:nvSpPr>
        <p:spPr/>
        <p:txBody>
          <a:bodyPr/>
          <a:lstStyle/>
          <a:p>
            <a:fld id="{724D8993-A88B-423D-A9C3-133A0FF401DD}"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8" name="Slide Number Placeholder 7"/>
          <p:cNvSpPr>
            <a:spLocks noGrp="1"/>
          </p:cNvSpPr>
          <p:nvPr>
            <p:ph type="sldNum" sz="quarter" idx="12"/>
          </p:nvPr>
        </p:nvSpPr>
        <p:spPr/>
        <p:txBody>
          <a:bodyPr/>
          <a:lstStyle/>
          <a:p>
            <a:fld id="{AB823AE1-3F70-4984-83AF-6E0B37F17B85}" type="slidenum">
              <a:rPr lang="en-US" smtClean="0"/>
              <a:t>8</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5479" y="838200"/>
            <a:ext cx="2628900" cy="1743075"/>
          </a:xfrm>
          <a:prstGeom prst="rect">
            <a:avLst/>
          </a:prstGeom>
        </p:spPr>
      </p:pic>
    </p:spTree>
    <p:extLst>
      <p:ext uri="{BB962C8B-B14F-4D97-AF65-F5344CB8AC3E}">
        <p14:creationId xmlns:p14="http://schemas.microsoft.com/office/powerpoint/2010/main" val="806335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2743200"/>
            <a:ext cx="3886200" cy="685800"/>
          </a:xfrm>
        </p:spPr>
        <p:txBody>
          <a:bodyPr>
            <a:noAutofit/>
          </a:bodyPr>
          <a:lstStyle/>
          <a:p>
            <a:pPr lvl="0"/>
            <a:r>
              <a:rPr lang="en-US" sz="3200" dirty="0">
                <a:solidFill>
                  <a:srgbClr val="0070C0"/>
                </a:solidFill>
              </a:rPr>
              <a:t>Project Management</a:t>
            </a:r>
          </a:p>
        </p:txBody>
      </p:sp>
      <p:sp>
        <p:nvSpPr>
          <p:cNvPr id="4" name="Content Placeholder 3"/>
          <p:cNvSpPr>
            <a:spLocks noGrp="1"/>
          </p:cNvSpPr>
          <p:nvPr>
            <p:ph sz="half" idx="2"/>
          </p:nvPr>
        </p:nvSpPr>
        <p:spPr>
          <a:xfrm>
            <a:off x="381000" y="3505200"/>
            <a:ext cx="3810000" cy="2590800"/>
          </a:xfrm>
        </p:spPr>
        <p:txBody>
          <a:bodyPr>
            <a:normAutofit fontScale="92500" lnSpcReduction="20000"/>
          </a:bodyPr>
          <a:lstStyle/>
          <a:p>
            <a:pPr marL="0" indent="0">
              <a:buNone/>
            </a:pPr>
            <a:r>
              <a:rPr lang="en-US" sz="2000" b="1" dirty="0"/>
              <a:t>Stay on time and budget and provide complete visibility into status with managers, internal customers and other team members. Access budgets and schedules of any number of jobs across multiple locations. </a:t>
            </a:r>
          </a:p>
          <a:p>
            <a:pPr marL="0" indent="0">
              <a:buNone/>
            </a:pPr>
            <a:endParaRPr lang="en-US" sz="900" b="1" dirty="0"/>
          </a:p>
          <a:p>
            <a:pPr marL="0" indent="0">
              <a:buNone/>
            </a:pPr>
            <a:r>
              <a:rPr lang="en-US" sz="2000" b="1" dirty="0"/>
              <a:t>Typical deliverables are the following:</a:t>
            </a:r>
          </a:p>
          <a:p>
            <a:pPr marL="0" indent="0">
              <a:buNone/>
            </a:pPr>
            <a:endParaRPr lang="en-US" dirty="0"/>
          </a:p>
        </p:txBody>
      </p:sp>
      <p:sp>
        <p:nvSpPr>
          <p:cNvPr id="6" name="Content Placeholder 5"/>
          <p:cNvSpPr>
            <a:spLocks noGrp="1"/>
          </p:cNvSpPr>
          <p:nvPr>
            <p:ph sz="quarter" idx="4"/>
          </p:nvPr>
        </p:nvSpPr>
        <p:spPr>
          <a:xfrm>
            <a:off x="4419600" y="838200"/>
            <a:ext cx="4419600" cy="5334000"/>
          </a:xfrm>
        </p:spPr>
        <p:txBody>
          <a:bodyPr>
            <a:normAutofit fontScale="92500" lnSpcReduction="10000"/>
          </a:bodyPr>
          <a:lstStyle/>
          <a:p>
            <a:pPr lvl="0">
              <a:spcAft>
                <a:spcPts val="800"/>
              </a:spcAft>
            </a:pPr>
            <a:r>
              <a:rPr lang="en-US" sz="2200" dirty="0"/>
              <a:t>Monitor and status budgets and schedules across multiple projects and locations </a:t>
            </a:r>
          </a:p>
          <a:p>
            <a:pPr lvl="0">
              <a:spcAft>
                <a:spcPts val="800"/>
              </a:spcAft>
            </a:pPr>
            <a:r>
              <a:rPr lang="en-US" sz="2200" dirty="0"/>
              <a:t>Centralize project requirements from internal customer requests, facilities assessments and capital planning </a:t>
            </a:r>
          </a:p>
          <a:p>
            <a:pPr lvl="0">
              <a:spcAft>
                <a:spcPts val="800"/>
              </a:spcAft>
            </a:pPr>
            <a:r>
              <a:rPr lang="en-US" sz="2200" dirty="0"/>
              <a:t>Manage and align project estimates and approvals </a:t>
            </a:r>
          </a:p>
          <a:p>
            <a:pPr lvl="0">
              <a:spcAft>
                <a:spcPts val="800"/>
              </a:spcAft>
            </a:pPr>
            <a:r>
              <a:rPr lang="en-US" sz="2200" dirty="0"/>
              <a:t>Communicate project schedules and costs </a:t>
            </a:r>
          </a:p>
          <a:p>
            <a:pPr lvl="0">
              <a:spcAft>
                <a:spcPts val="800"/>
              </a:spcAft>
            </a:pPr>
            <a:r>
              <a:rPr lang="en-US" sz="2200" dirty="0"/>
              <a:t>Standardize processes by configuring forms, views and notifications </a:t>
            </a:r>
          </a:p>
          <a:p>
            <a:pPr lvl="0">
              <a:spcAft>
                <a:spcPts val="800"/>
              </a:spcAft>
            </a:pPr>
            <a:r>
              <a:rPr lang="en-US" sz="2200" dirty="0"/>
              <a:t>Maintain a database of approved vendors and track vendor performance </a:t>
            </a:r>
          </a:p>
          <a:p>
            <a:pPr lvl="0">
              <a:spcAft>
                <a:spcPts val="800"/>
              </a:spcAft>
            </a:pPr>
            <a:endParaRPr lang="en-US" sz="2200" dirty="0"/>
          </a:p>
          <a:p>
            <a:pPr lvl="0">
              <a:spcAft>
                <a:spcPts val="800"/>
              </a:spcAft>
            </a:pPr>
            <a:endParaRPr lang="en-US" sz="2200" dirty="0"/>
          </a:p>
          <a:p>
            <a:pPr lvl="0"/>
            <a:endParaRPr lang="en-US" sz="1900" dirty="0"/>
          </a:p>
          <a:p>
            <a:endParaRPr lang="en-US" sz="1900" dirty="0"/>
          </a:p>
        </p:txBody>
      </p:sp>
      <p:sp>
        <p:nvSpPr>
          <p:cNvPr id="2" name="Date Placeholder 1"/>
          <p:cNvSpPr>
            <a:spLocks noGrp="1"/>
          </p:cNvSpPr>
          <p:nvPr>
            <p:ph type="dt" sz="half" idx="10"/>
          </p:nvPr>
        </p:nvSpPr>
        <p:spPr/>
        <p:txBody>
          <a:bodyPr/>
          <a:lstStyle/>
          <a:p>
            <a:fld id="{724D8993-A88B-423D-A9C3-133A0FF401DD}"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8" name="Slide Number Placeholder 7"/>
          <p:cNvSpPr>
            <a:spLocks noGrp="1"/>
          </p:cNvSpPr>
          <p:nvPr>
            <p:ph type="sldNum" sz="quarter" idx="12"/>
          </p:nvPr>
        </p:nvSpPr>
        <p:spPr/>
        <p:txBody>
          <a:bodyPr/>
          <a:lstStyle/>
          <a:p>
            <a:fld id="{AB823AE1-3F70-4984-83AF-6E0B37F17B85}" type="slidenum">
              <a:rPr lang="en-US" smtClean="0"/>
              <a:t>9</a:t>
            </a:fld>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990600"/>
            <a:ext cx="2590800" cy="1727200"/>
          </a:xfrm>
          <a:prstGeom prst="rect">
            <a:avLst/>
          </a:prstGeom>
        </p:spPr>
      </p:pic>
    </p:spTree>
    <p:extLst>
      <p:ext uri="{BB962C8B-B14F-4D97-AF65-F5344CB8AC3E}">
        <p14:creationId xmlns:p14="http://schemas.microsoft.com/office/powerpoint/2010/main" val="3396497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3661</TotalTime>
  <Words>1285</Words>
  <Application>Microsoft Office PowerPoint</Application>
  <PresentationFormat>On-screen Show (4:3)</PresentationFormat>
  <Paragraphs>208</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CopprplGoth Bd BT</vt:lpstr>
      <vt:lpstr>Office Theme</vt:lpstr>
      <vt:lpstr>Computer Aided Facility Management (CAFM)  An Overview for FM’s</vt:lpstr>
      <vt:lpstr>What is Computer Aided Facility Management (CAFM)</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Implementation Plan &amp; Vendor</vt:lpstr>
      <vt:lpstr>Budget &amp; Costs</vt:lpstr>
      <vt:lpstr>CLW Enterprises Services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BRIDGING METHOD OF DESIGN-BUILD PROJECT DELIVERY</dc:title>
  <dc:creator>Corey</dc:creator>
  <cp:lastModifiedBy>Corey Lee Wilson</cp:lastModifiedBy>
  <cp:revision>339</cp:revision>
  <cp:lastPrinted>2015-05-19T19:16:45Z</cp:lastPrinted>
  <dcterms:created xsi:type="dcterms:W3CDTF">2014-02-13T00:51:54Z</dcterms:created>
  <dcterms:modified xsi:type="dcterms:W3CDTF">2019-08-05T05:05:21Z</dcterms:modified>
</cp:coreProperties>
</file>