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3" r:id="rId15"/>
    <p:sldId id="314" r:id="rId16"/>
    <p:sldId id="315" r:id="rId17"/>
    <p:sldId id="316" r:id="rId18"/>
    <p:sldId id="317" r:id="rId19"/>
    <p:sldId id="318" r:id="rId20"/>
    <p:sldId id="276" r:id="rId21"/>
    <p:sldId id="274" r:id="rId22"/>
  </p:sldIdLst>
  <p:sldSz cx="9144000" cy="6858000" type="screen4x3"/>
  <p:notesSz cx="707707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4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DF5"/>
    <a:srgbClr val="2A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54" d="100"/>
          <a:sy n="54" d="100"/>
        </p:scale>
        <p:origin x="142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82"/>
    </p:cViewPr>
  </p:sorterViewPr>
  <p:notesViewPr>
    <p:cSldViewPr>
      <p:cViewPr varScale="1">
        <p:scale>
          <a:sx n="52" d="100"/>
          <a:sy n="52" d="100"/>
        </p:scale>
        <p:origin x="-1164" y="-102"/>
      </p:cViewPr>
      <p:guideLst>
        <p:guide orient="horz" pos="294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dirty="0"/>
              <a:t>ENERGY STAR Benchmarking for High Performance Buildings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0999375-7072-4C8E-AF53-F31E45620551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A671E46-1949-43C7-A7B6-5C8DE9198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82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ENERGY STAR Benchmarking for High Performance Buildings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22E0-E6B0-4337-9A8E-3E071A10CBA5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38650"/>
            <a:ext cx="5661025" cy="4205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77300"/>
            <a:ext cx="30670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21843-6DCD-485C-9434-2345D149A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292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1843-6DCD-485C-9434-2345D149A662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ENERGY STAR Benchmarking for High Performance Buildings</a:t>
            </a:r>
          </a:p>
        </p:txBody>
      </p:sp>
    </p:spTree>
    <p:extLst>
      <p:ext uri="{BB962C8B-B14F-4D97-AF65-F5344CB8AC3E}">
        <p14:creationId xmlns:p14="http://schemas.microsoft.com/office/powerpoint/2010/main" val="170498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74E-133F-4300-8A6E-14AC67668E77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5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E1B2-AA3C-4255-BA51-C77EB51316D4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9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3AAF-B879-4DE9-821F-4F4DFF43CD71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8194-2DC6-4B13-89D2-7BBA5015ADF5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9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D118-7E79-464E-A3B4-DA8902C7A3CC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7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8368-3711-4DEC-B82F-0227EA87815A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CF67-A7EB-418D-8C5D-64B99031B16D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0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649F-3C9D-4BB1-BD28-BDC790B33A17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0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ECE4-E1CC-49BB-AC49-804B3699C412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1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6468-39EB-475C-9A86-F8CF201380C6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F4F1-DC78-4C9F-8EFD-61F6BF24DBAE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77FD2-8047-40CD-94C9-6FFDC4D79855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3AE1-3F70-4984-83AF-6E0B37F17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1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LWEnterprises@att.net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w-enterprise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382000" cy="19812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573DF5"/>
                </a:solidFill>
              </a:rPr>
              <a:t>ENERGY STAR </a:t>
            </a:r>
            <a:br>
              <a:rPr lang="en-US" sz="5400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Benchmarking for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High Performance Buildings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2667000"/>
            <a:ext cx="6400800" cy="1447800"/>
          </a:xfrm>
        </p:spPr>
        <p:txBody>
          <a:bodyPr>
            <a:normAutofit fontScale="55000" lnSpcReduction="20000"/>
          </a:bodyPr>
          <a:lstStyle/>
          <a:p>
            <a:r>
              <a:rPr lang="en-US" sz="3400" i="1" dirty="0">
                <a:solidFill>
                  <a:schemeClr val="tx1"/>
                </a:solidFill>
              </a:rPr>
              <a:t>by</a:t>
            </a:r>
          </a:p>
          <a:p>
            <a:r>
              <a:rPr lang="en-US" sz="4600" b="1" i="1" dirty="0">
                <a:solidFill>
                  <a:schemeClr val="tx1"/>
                </a:solidFill>
              </a:rPr>
              <a:t>Corey Lee Wilson </a:t>
            </a:r>
          </a:p>
          <a:p>
            <a:r>
              <a:rPr lang="en-US" sz="3400" dirty="0">
                <a:solidFill>
                  <a:schemeClr val="tx1"/>
                </a:solidFill>
              </a:rPr>
              <a:t>of</a:t>
            </a:r>
          </a:p>
          <a:p>
            <a:r>
              <a:rPr lang="en-US" sz="5100" dirty="0">
                <a:solidFill>
                  <a:srgbClr val="573DF5"/>
                </a:solidFill>
                <a:latin typeface="CopprplGoth Bd BT" panose="020E0705020203020404" pitchFamily="34" charset="0"/>
              </a:rPr>
              <a:t>CLW Enterprises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057400" cy="20574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735C-58EA-48C9-B90D-116719AFD6D1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6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2743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Second Category Ranking and Performance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066799"/>
            <a:ext cx="4806950" cy="51816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Score between 50 and 74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Performing at average or above average levels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Steps for improvement not be as intensive as the first category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Goal is to tighten up the operation of the facility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Optimize the performance of the building’s equipment for maximum energy efficiency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Some equipment upgrades may be necessary</a:t>
            </a:r>
            <a:endParaRPr lang="en-US" sz="22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23" y="4038600"/>
            <a:ext cx="2610077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3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2362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Third Category Ranking and Performance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066799"/>
            <a:ext cx="4806950" cy="51816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Score between 75 and 100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Performing significantly better than their peers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Eligible to receive the ENERGY STAR certification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Boasts reduced energy consumption and improved operating efficiency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Use Portfolio Manager to track further improvements in operations and equipment</a:t>
            </a: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0000"/>
            <a:ext cx="27432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4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2819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ENERGY STAR Guidelines for Energy Management: </a:t>
            </a:r>
            <a:br>
              <a:rPr lang="en-US" sz="3600" dirty="0">
                <a:solidFill>
                  <a:srgbClr val="573DF5"/>
                </a:solidFill>
              </a:rPr>
            </a:br>
            <a:r>
              <a:rPr lang="en-US" sz="3600" dirty="0">
                <a:solidFill>
                  <a:srgbClr val="573DF5"/>
                </a:solidFill>
              </a:rPr>
              <a:t>7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066799"/>
            <a:ext cx="4806950" cy="5181601"/>
          </a:xfrm>
        </p:spPr>
        <p:txBody>
          <a:bodyPr>
            <a:noAutofit/>
          </a:bodyPr>
          <a:lstStyle/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35552"/>
            <a:ext cx="2819399" cy="22577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40" y="1143000"/>
            <a:ext cx="4240647" cy="505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9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1905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STEP 1: Commit to Continuous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3077029"/>
            <a:ext cx="4502150" cy="32004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Appoint an Energy Director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Establish an Energy Team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Institute an Energy Policy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943" y="3048000"/>
            <a:ext cx="312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 establish their energy program, leading organizations form a dedicated energy team and institute an energy policy.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5400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6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1371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STEP 2: Assess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743200"/>
            <a:ext cx="5181600" cy="35052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Gather and track data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Establish baselines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Benchmark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Analyze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Technical assessments &amp; audits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428" y="2971800"/>
            <a:ext cx="27649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Understanding current and past energy use is how many organizations identify opportunities to improve energy performance and gain financial benefits.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295399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67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1371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STEP 3: Set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3124201"/>
            <a:ext cx="4806950" cy="220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Determine scope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Estimate potential for improvement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Establish goals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428" y="2971800"/>
            <a:ext cx="2917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Setting clear and measurable goals is critical for understanding intended results, developing effective strategies, and reaping financial gains.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437433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46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1371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STEP 4: Create an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3124201"/>
            <a:ext cx="4806950" cy="220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Define technical steps and targets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Determine roles and resources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428" y="2971800"/>
            <a:ext cx="2917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Successful organizations use a detailed action plan to ensure a systematic process to implement energy performance measures.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430348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25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2057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STEP 5: Implement the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590800"/>
            <a:ext cx="4806950" cy="33527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Create a communication plan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Raise awareness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Build capacity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Motivate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Track and monitor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428" y="3733800"/>
            <a:ext cx="2917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Gain the support and cooperation of key people at different levels within the organization is an important factor for successful action plan implementation.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430348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45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1600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STEP 6: Evaluate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3505200"/>
            <a:ext cx="4578350" cy="24383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Measure results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Review action plan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428" y="3276600"/>
            <a:ext cx="2917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Evaluation results used by many organizations to create new action plans, identify best practices, and set new performance goals.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2794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35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3276600" cy="1600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STEP 7: Recognizing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3505200"/>
            <a:ext cx="4800600" cy="24383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Providing internal recognition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Receiving external recognition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428" y="3276600"/>
            <a:ext cx="2917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Provide and seek recognition for energy management achievements as a proven step for sustaining momentum and support for your program.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6400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2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14" y="2057400"/>
            <a:ext cx="2667000" cy="4123633"/>
          </a:xfrm>
        </p:spPr>
        <p:txBody>
          <a:bodyPr>
            <a:noAutofit/>
          </a:bodyPr>
          <a:lstStyle/>
          <a:p>
            <a:r>
              <a:rPr lang="en-US" dirty="0"/>
              <a:t>ENERGY STAR Portfolio Manager calculates annual energy consumption which can be compared to other similar facilities using the International Facility Management Association’s (IFMA) benchmarking data.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904483"/>
            <a:ext cx="5486400" cy="464871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800" dirty="0"/>
              <a:t>Evaluate and track a facility’s energy consumption</a:t>
            </a:r>
          </a:p>
          <a:p>
            <a:pPr lvl="0">
              <a:spcBef>
                <a:spcPts val="0"/>
              </a:spcBef>
            </a:pPr>
            <a:r>
              <a:rPr lang="en-US" sz="2800" dirty="0"/>
              <a:t>Help identify underperforming facilities</a:t>
            </a:r>
          </a:p>
          <a:p>
            <a:pPr lvl="0">
              <a:spcBef>
                <a:spcPts val="0"/>
              </a:spcBef>
            </a:pPr>
            <a:r>
              <a:rPr lang="en-US" sz="2800" dirty="0"/>
              <a:t>Generate an ENERGY STAR score</a:t>
            </a:r>
          </a:p>
          <a:p>
            <a:pPr lvl="0">
              <a:spcBef>
                <a:spcPts val="0"/>
              </a:spcBef>
            </a:pPr>
            <a:r>
              <a:rPr lang="en-US" sz="2800" dirty="0"/>
              <a:t>Track energy savings from implementation of energy efficient measures</a:t>
            </a:r>
          </a:p>
          <a:p>
            <a:pPr lvl="0">
              <a:spcBef>
                <a:spcPts val="0"/>
              </a:spcBef>
            </a:pPr>
            <a:r>
              <a:rPr lang="en-US" sz="2800" dirty="0"/>
              <a:t>Evaluate potential energy saving measures for a facility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914" y="8382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573DF5"/>
                </a:solidFill>
              </a:rPr>
              <a:t>ENERGY STAR Benchmarking Advantages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7E94-DDD2-4C47-AC3F-444CD20EAB3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56688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5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2590800" cy="1981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573DF5"/>
                </a:solidFill>
              </a:rPr>
              <a:t>Benefits of ENERGY STAR </a:t>
            </a:r>
            <a:br>
              <a:rPr lang="en-US" sz="3200" dirty="0">
                <a:solidFill>
                  <a:srgbClr val="573DF5"/>
                </a:solidFill>
              </a:rPr>
            </a:br>
            <a:r>
              <a:rPr lang="en-US" sz="3200" dirty="0">
                <a:solidFill>
                  <a:srgbClr val="573DF5"/>
                </a:solidFill>
              </a:rPr>
              <a:t>Label Certified Buildings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990601"/>
            <a:ext cx="4806950" cy="5257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400" dirty="0"/>
              <a:t>5% - 10% average lower energy and utility costs</a:t>
            </a:r>
          </a:p>
          <a:p>
            <a:pPr lvl="0">
              <a:spcBef>
                <a:spcPts val="0"/>
              </a:spcBef>
            </a:pPr>
            <a:endParaRPr lang="en-US" sz="2400" dirty="0"/>
          </a:p>
          <a:p>
            <a:pPr lvl="0">
              <a:spcBef>
                <a:spcPts val="0"/>
              </a:spcBef>
            </a:pPr>
            <a:r>
              <a:rPr lang="en-US" sz="2400" dirty="0"/>
              <a:t>35% less operating costs than similar buildings</a:t>
            </a:r>
          </a:p>
          <a:p>
            <a:pPr lvl="0">
              <a:spcBef>
                <a:spcPts val="0"/>
              </a:spcBef>
            </a:pPr>
            <a:endParaRPr lang="en-US" sz="2400" dirty="0"/>
          </a:p>
          <a:p>
            <a:pPr lvl="0">
              <a:spcBef>
                <a:spcPts val="0"/>
              </a:spcBef>
            </a:pPr>
            <a:r>
              <a:rPr lang="en-US" sz="2400" dirty="0"/>
              <a:t>$2.40/sf. average higher rental and lease rates</a:t>
            </a:r>
          </a:p>
          <a:p>
            <a:pPr lvl="0">
              <a:spcBef>
                <a:spcPts val="0"/>
              </a:spcBef>
            </a:pPr>
            <a:endParaRPr lang="en-US" sz="2400" dirty="0"/>
          </a:p>
          <a:p>
            <a:pPr lvl="0">
              <a:spcBef>
                <a:spcPts val="0"/>
              </a:spcBef>
            </a:pPr>
            <a:r>
              <a:rPr lang="en-US" sz="2400" dirty="0"/>
              <a:t>3.6% average higher occupancy rates </a:t>
            </a:r>
          </a:p>
          <a:p>
            <a:pPr lvl="0">
              <a:spcBef>
                <a:spcPts val="0"/>
              </a:spcBef>
            </a:pPr>
            <a:endParaRPr lang="en-US" sz="2400" dirty="0"/>
          </a:p>
          <a:p>
            <a:pPr lvl="0">
              <a:spcBef>
                <a:spcPts val="0"/>
              </a:spcBef>
            </a:pPr>
            <a:r>
              <a:rPr lang="en-US" sz="2400" dirty="0"/>
              <a:t>68% of adults prefer energy saving firms</a:t>
            </a:r>
          </a:p>
          <a:p>
            <a:pPr lvl="0"/>
            <a:endParaRPr lang="en-US" sz="24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20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86" y="990600"/>
            <a:ext cx="2133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74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B050"/>
                </a:solidFill>
              </a:rPr>
              <a:t>Questions, Conclusion and Contact Info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58" y="1634222"/>
            <a:ext cx="1860884" cy="2438400"/>
          </a:xfrm>
        </p:spPr>
      </p:pic>
      <p:sp>
        <p:nvSpPr>
          <p:cNvPr id="7" name="TextBox 6"/>
          <p:cNvSpPr txBox="1"/>
          <p:nvPr/>
        </p:nvSpPr>
        <p:spPr>
          <a:xfrm>
            <a:off x="381000" y="1287244"/>
            <a:ext cx="6172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Getting your existing building ENERGY STAR benchmarked and/or certified has many benefits and working with a </a:t>
            </a:r>
            <a:r>
              <a:rPr lang="en-US" sz="1600" b="1" dirty="0"/>
              <a:t>Green Building Facilitator (GBF)</a:t>
            </a:r>
            <a:r>
              <a:rPr lang="en-US" sz="1600" dirty="0"/>
              <a:t> with a </a:t>
            </a:r>
            <a:r>
              <a:rPr lang="en-US" sz="1600" b="1" dirty="0"/>
              <a:t>LEED AP O+M </a:t>
            </a:r>
            <a:r>
              <a:rPr lang="en-US" sz="1600" dirty="0"/>
              <a:t>credential as well as the International Facility Management Association’s (IFMA) </a:t>
            </a:r>
            <a:r>
              <a:rPr lang="en-US" sz="1600" b="1" dirty="0"/>
              <a:t>Facility Management Professional (FMP) </a:t>
            </a:r>
            <a:r>
              <a:rPr lang="en-US" sz="1600" dirty="0"/>
              <a:t>credential can be an excellent choice for your facility.</a:t>
            </a:r>
          </a:p>
          <a:p>
            <a:endParaRPr lang="en-US" sz="1600" dirty="0"/>
          </a:p>
          <a:p>
            <a:r>
              <a:rPr lang="en-US" sz="1600" dirty="0"/>
              <a:t>Want to be your organization’s energy star—but don’t have the time and resources to utilize ENERGY STAR’s comprehensive program to evaluate and measure your building’s energy usage and efficiency? </a:t>
            </a:r>
          </a:p>
          <a:p>
            <a:endParaRPr lang="en-US" sz="1600" dirty="0"/>
          </a:p>
          <a:p>
            <a:r>
              <a:rPr lang="en-US" sz="1600" dirty="0"/>
              <a:t>CLW Enterprises can set up your </a:t>
            </a:r>
            <a:r>
              <a:rPr lang="en-US" sz="1600" b="1" dirty="0"/>
              <a:t>ENERGY STAR Portfolio Manager </a:t>
            </a:r>
            <a:r>
              <a:rPr lang="en-US" sz="1600" dirty="0"/>
              <a:t>web-site portal, input the necessary data, and provide the evaluation reports for a one-time-fee of $1,500 to $2,500 per building. That’s a minimum cost to savings return on investment (ROI) of at least 5 to 1.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For more information about these services and how to benchmark or certify your building, please contact </a:t>
            </a:r>
            <a:r>
              <a:rPr lang="en-US" sz="1600" b="1" dirty="0"/>
              <a:t>Corey Lee Wilson </a:t>
            </a:r>
            <a:r>
              <a:rPr lang="en-US" sz="1600" dirty="0"/>
              <a:t>at </a:t>
            </a:r>
            <a:r>
              <a:rPr lang="en-US" sz="1600" b="1" dirty="0"/>
              <a:t>CLW Enterprises</a:t>
            </a:r>
            <a:r>
              <a:rPr lang="en-US" sz="1600" dirty="0"/>
              <a:t> at (951) 735-2646 or </a:t>
            </a:r>
            <a:r>
              <a:rPr lang="en-US" sz="1600" u="sng" dirty="0">
                <a:hlinkClick r:id="rId3"/>
              </a:rPr>
              <a:t>CLWEnterprises@att.net</a:t>
            </a:r>
            <a:r>
              <a:rPr lang="en-US" sz="1600" dirty="0"/>
              <a:t> or visit my website at </a:t>
            </a:r>
            <a:r>
              <a:rPr lang="en-US" sz="1600" dirty="0">
                <a:hlinkClick r:id="rId4"/>
              </a:rPr>
              <a:t>www.CLW-Enterprises.com</a:t>
            </a:r>
            <a:r>
              <a:rPr lang="en-US" sz="1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724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Corey Lee  Wilson</a:t>
            </a:r>
          </a:p>
          <a:p>
            <a:pPr algn="ctr"/>
            <a:r>
              <a:rPr lang="en-US" sz="1200" b="1" dirty="0"/>
              <a:t>(BS Economics, SBE, Member of CMAA, IFMA, DBIA, BIA and a CMAA CCM, LEED AP,  and IFMA FMP) 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8907-9728-4314-834C-F61364A31DE9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2903932"/>
            <a:ext cx="2667000" cy="2971799"/>
          </a:xfrm>
        </p:spPr>
        <p:txBody>
          <a:bodyPr>
            <a:noAutofit/>
          </a:bodyPr>
          <a:lstStyle/>
          <a:p>
            <a:r>
              <a:rPr lang="en-US" dirty="0"/>
              <a:t>After registering as a Portfolio Manager user, the next step is to create a facility in Portfolio Manager and populate the necessary data for the building with the following: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86000"/>
            <a:ext cx="5105400" cy="38862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Essential building information 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Break out space uses that are fundamentally different from the defined core building space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Twelve (12) months of monthly energy consumption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914" y="838200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573DF5"/>
                </a:solidFill>
              </a:rPr>
              <a:t>Setting Up a Facility for an ENERGY STAR Score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7E94-DDD2-4C47-AC3F-444CD20EAB3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948266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8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14" y="2514600"/>
            <a:ext cx="2667000" cy="3581399"/>
          </a:xfrm>
        </p:spPr>
        <p:txBody>
          <a:bodyPr>
            <a:noAutofit/>
          </a:bodyPr>
          <a:lstStyle/>
          <a:p>
            <a:r>
              <a:rPr lang="en-US" dirty="0"/>
              <a:t>EPA uses a 1-100 scale from a survey by the  DOE every 4 years called the Commercial Building Energy Consumption Survey (CBECS) based on the following building characteristics: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362200"/>
            <a:ext cx="5105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Environmental </a:t>
            </a:r>
          </a:p>
          <a:p>
            <a:pPr lvl="0"/>
            <a:endParaRPr lang="en-US" sz="3000" dirty="0"/>
          </a:p>
          <a:p>
            <a:r>
              <a:rPr lang="en-US" sz="3000" dirty="0"/>
              <a:t>Financial</a:t>
            </a:r>
          </a:p>
          <a:p>
            <a:endParaRPr lang="en-US" sz="3000" dirty="0"/>
          </a:p>
          <a:p>
            <a:r>
              <a:rPr lang="en-US" sz="3000" dirty="0"/>
              <a:t>GHG Emissions </a:t>
            </a:r>
          </a:p>
          <a:p>
            <a:endParaRPr lang="en-US" sz="3000" dirty="0"/>
          </a:p>
          <a:p>
            <a:r>
              <a:rPr lang="en-US" sz="3000" dirty="0"/>
              <a:t>Energy Use 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Water Use</a:t>
            </a:r>
          </a:p>
          <a:p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20914" y="838200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573DF5"/>
                </a:solidFill>
              </a:rPr>
              <a:t>Rating System</a:t>
            </a:r>
          </a:p>
          <a:p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7E94-DDD2-4C47-AC3F-444CD20EAB3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948266"/>
            <a:ext cx="4267200" cy="9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7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895600"/>
            <a:ext cx="5105400" cy="3352800"/>
          </a:xfrm>
        </p:spPr>
        <p:txBody>
          <a:bodyPr>
            <a:noAutofit/>
          </a:bodyPr>
          <a:lstStyle/>
          <a:p>
            <a:r>
              <a:rPr lang="en-US" dirty="0"/>
              <a:t>From 1 to 49 </a:t>
            </a:r>
          </a:p>
          <a:p>
            <a:endParaRPr lang="en-US" dirty="0"/>
          </a:p>
          <a:p>
            <a:r>
              <a:rPr lang="en-US" dirty="0"/>
              <a:t>From 50 to 74</a:t>
            </a:r>
          </a:p>
          <a:p>
            <a:endParaRPr lang="en-US" dirty="0"/>
          </a:p>
          <a:p>
            <a:r>
              <a:rPr lang="en-US" dirty="0"/>
              <a:t>From 75 to 100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914" y="838200"/>
            <a:ext cx="304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573DF5"/>
                </a:solidFill>
              </a:rPr>
              <a:t>Rating System (cont’d)</a:t>
            </a:r>
          </a:p>
          <a:p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7E94-DDD2-4C47-AC3F-444CD20EAB3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948266"/>
            <a:ext cx="4267200" cy="9562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76" y="3638967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9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14" y="685800"/>
            <a:ext cx="2895600" cy="1981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ENERGY STAR Building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990601"/>
            <a:ext cx="4806950" cy="52578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Bank branch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Barracks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Courthouse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Data center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Distribution center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Financial office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Hospital (general medical &amp; 	surgical)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Hotel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K-12 school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Medical office</a:t>
            </a:r>
          </a:p>
          <a:p>
            <a:pPr marL="0" lvl="0" indent="0">
              <a:spcBef>
                <a:spcPts val="0"/>
              </a:spcBef>
              <a:spcAft>
                <a:spcPts val="500"/>
              </a:spcAft>
              <a:buNone/>
            </a:pP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6" y="3352800"/>
            <a:ext cx="2619375" cy="19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8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57" y="1219200"/>
            <a:ext cx="2895600" cy="1981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ENERGY STAR Building Categories</a:t>
            </a:r>
            <a:br>
              <a:rPr lang="en-US" sz="3600" dirty="0">
                <a:solidFill>
                  <a:srgbClr val="573DF5"/>
                </a:solidFill>
              </a:rPr>
            </a:br>
            <a:r>
              <a:rPr lang="en-US" sz="3600" dirty="0">
                <a:solidFill>
                  <a:srgbClr val="573DF5"/>
                </a:solidFill>
              </a:rPr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990601"/>
            <a:ext cx="480695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Multi-family housing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Non-refrigerated warehouse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Office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Refrigerated warehouse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Residence hall/ dormitory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Retail store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Senior care community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Supermarket/grocery store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Wastewater treatment plant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Wholesale club/supercenter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•	Worship facility</a:t>
            </a:r>
          </a:p>
          <a:p>
            <a:pPr lvl="0"/>
            <a:endParaRPr lang="en-US" sz="24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2590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2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895600"/>
            <a:ext cx="4419600" cy="33528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/>
              <a:t>From 1 to 49 = First Category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From 50 to 74 = Second Category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From 74 to 100 = Third Category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8382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73DF5"/>
                </a:solidFill>
              </a:rPr>
              <a:t>Understanding the Facility’s Performance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7E94-DDD2-4C47-AC3F-444CD20EAB33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8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350651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1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2895600" cy="2286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573DF5"/>
                </a:solidFill>
              </a:rPr>
              <a:t>First Category Ranking and Performance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066799"/>
            <a:ext cx="4806950" cy="51816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Score between 1 and 49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Performing below average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Wake-up call, underperforming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Steps to improvement may costly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Investment in energy-efficient equipment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Implement best practices for the maintenance and operation of the equipment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Greatest potential for energy and greenhouse gas reductions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sz="24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>
              <a:spcAft>
                <a:spcPts val="200"/>
              </a:spcAft>
              <a:buNone/>
            </a:pPr>
            <a:endParaRPr lang="en-US" sz="2200" dirty="0"/>
          </a:p>
          <a:p>
            <a:pPr marL="0" indent="0" algn="r">
              <a:spcAft>
                <a:spcPts val="200"/>
              </a:spcAft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 algn="r">
              <a:spcAft>
                <a:spcPts val="200"/>
              </a:spcAft>
              <a:buNone/>
            </a:pP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FB22-DB83-44EB-9983-13C7E2225250}" type="datetime1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CLW ENTERPRISES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3AE1-3F70-4984-83AF-6E0B37F17B85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7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4090</TotalTime>
  <Words>1064</Words>
  <Application>Microsoft Office PowerPoint</Application>
  <PresentationFormat>On-screen Show (4:3)</PresentationFormat>
  <Paragraphs>250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CopprplGoth Bd BT</vt:lpstr>
      <vt:lpstr>Office Theme</vt:lpstr>
      <vt:lpstr>ENERGY STAR  Benchmarking for  High Performance Buildings</vt:lpstr>
      <vt:lpstr>ENERGY STAR Portfolio Manager calculates annual energy consumption which can be compared to other similar facilities using the International Facility Management Association’s (IFMA) benchmarking data. </vt:lpstr>
      <vt:lpstr>After registering as a Portfolio Manager user, the next step is to create a facility in Portfolio Manager and populate the necessary data for the building with the following: </vt:lpstr>
      <vt:lpstr>EPA uses a 1-100 scale from a survey by the  DOE every 4 years called the Commercial Building Energy Consumption Survey (CBECS) based on the following building characteristics:</vt:lpstr>
      <vt:lpstr>PowerPoint Presentation</vt:lpstr>
      <vt:lpstr>ENERGY STAR Building Categories</vt:lpstr>
      <vt:lpstr>ENERGY STAR Building Categories (cont’d)</vt:lpstr>
      <vt:lpstr>PowerPoint Presentation</vt:lpstr>
      <vt:lpstr>First Category Ranking and Performance Goals</vt:lpstr>
      <vt:lpstr>Second Category Ranking and Performance Goals</vt:lpstr>
      <vt:lpstr>Third Category Ranking and Performance Goals</vt:lpstr>
      <vt:lpstr>ENERGY STAR Guidelines for Energy Management:  7 Steps</vt:lpstr>
      <vt:lpstr>STEP 1: Commit to Continuous Improvement</vt:lpstr>
      <vt:lpstr>STEP 2: Assess Performance</vt:lpstr>
      <vt:lpstr>STEP 3: Set Goals</vt:lpstr>
      <vt:lpstr>STEP 4: Create an Action Plan</vt:lpstr>
      <vt:lpstr>STEP 5: Implement the Action Plan</vt:lpstr>
      <vt:lpstr>STEP 6: Evaluate Progress</vt:lpstr>
      <vt:lpstr>STEP 7: Recognizing Achievements</vt:lpstr>
      <vt:lpstr>Benefits of ENERGY STAR  Label Certified Buildings</vt:lpstr>
      <vt:lpstr>Questions, Conclusion and 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BRIDGING METHOD OF DESIGN-BUILD PROJECT DELIVERY</dc:title>
  <dc:creator>Corey</dc:creator>
  <cp:lastModifiedBy>Corey Lee Wilson</cp:lastModifiedBy>
  <cp:revision>371</cp:revision>
  <cp:lastPrinted>2015-08-20T03:52:45Z</cp:lastPrinted>
  <dcterms:created xsi:type="dcterms:W3CDTF">2014-02-13T00:51:54Z</dcterms:created>
  <dcterms:modified xsi:type="dcterms:W3CDTF">2019-08-05T05:06:37Z</dcterms:modified>
</cp:coreProperties>
</file>