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7707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4">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8" d="100"/>
          <a:sy n="58" d="100"/>
        </p:scale>
        <p:origin x="1638" y="65"/>
      </p:cViewPr>
      <p:guideLst>
        <p:guide orient="horz" pos="2160"/>
        <p:guide pos="2880"/>
      </p:guideLst>
    </p:cSldViewPr>
  </p:slideViewPr>
  <p:notesTextViewPr>
    <p:cViewPr>
      <p:scale>
        <a:sx n="1" d="1"/>
        <a:sy n="1" d="1"/>
      </p:scale>
      <p:origin x="0" y="0"/>
    </p:cViewPr>
  </p:notesTextViewPr>
  <p:sorterViewPr>
    <p:cViewPr>
      <p:scale>
        <a:sx n="100" d="100"/>
        <a:sy n="100" d="100"/>
      </p:scale>
      <p:origin x="0" y="4674"/>
    </p:cViewPr>
  </p:sorterViewPr>
  <p:notesViewPr>
    <p:cSldViewPr>
      <p:cViewPr varScale="1">
        <p:scale>
          <a:sx n="52" d="100"/>
          <a:sy n="52" d="100"/>
        </p:scale>
        <p:origin x="-1164" y="-102"/>
      </p:cViewPr>
      <p:guideLst>
        <p:guide orient="horz" pos="2944"/>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7281"/>
          </a:xfrm>
          <a:prstGeom prst="rect">
            <a:avLst/>
          </a:prstGeom>
        </p:spPr>
        <p:txBody>
          <a:bodyPr vert="horz" lIns="93936" tIns="46968" rIns="93936" bIns="46968" rtlCol="0"/>
          <a:lstStyle>
            <a:lvl1pPr algn="l">
              <a:defRPr sz="1200"/>
            </a:lvl1pPr>
          </a:lstStyle>
          <a:p>
            <a:r>
              <a:rPr lang="en-US" dirty="0"/>
              <a:t>Bridging Method of Design-Build Construction</a:t>
            </a:r>
          </a:p>
        </p:txBody>
      </p:sp>
      <p:sp>
        <p:nvSpPr>
          <p:cNvPr id="3" name="Date Placeholder 2"/>
          <p:cNvSpPr>
            <a:spLocks noGrp="1"/>
          </p:cNvSpPr>
          <p:nvPr>
            <p:ph type="dt" sz="quarter" idx="1"/>
          </p:nvPr>
        </p:nvSpPr>
        <p:spPr>
          <a:xfrm>
            <a:off x="4008706" y="0"/>
            <a:ext cx="3066733" cy="467281"/>
          </a:xfrm>
          <a:prstGeom prst="rect">
            <a:avLst/>
          </a:prstGeom>
        </p:spPr>
        <p:txBody>
          <a:bodyPr vert="horz" lIns="93936" tIns="46968" rIns="93936" bIns="46968"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876710"/>
            <a:ext cx="3066733" cy="467281"/>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76710"/>
            <a:ext cx="3066733" cy="467281"/>
          </a:xfrm>
          <a:prstGeom prst="rect">
            <a:avLst/>
          </a:prstGeom>
        </p:spPr>
        <p:txBody>
          <a:bodyPr vert="horz" lIns="93936" tIns="46968" rIns="93936" bIns="46968"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7440"/>
          </a:xfrm>
          <a:prstGeom prst="rect">
            <a:avLst/>
          </a:prstGeom>
        </p:spPr>
        <p:txBody>
          <a:bodyPr vert="horz" lIns="91440" tIns="45720" rIns="91440" bIns="45720" rtlCol="0"/>
          <a:lstStyle>
            <a:lvl1pPr algn="l">
              <a:defRPr sz="1200"/>
            </a:lvl1pPr>
          </a:lstStyle>
          <a:p>
            <a:r>
              <a:rPr lang="en-US" dirty="0"/>
              <a:t>Bridging Method of Design-Build Construction</a:t>
            </a:r>
          </a:p>
        </p:txBody>
      </p:sp>
      <p:sp>
        <p:nvSpPr>
          <p:cNvPr id="3" name="Date Placeholder 2"/>
          <p:cNvSpPr>
            <a:spLocks noGrp="1"/>
          </p:cNvSpPr>
          <p:nvPr>
            <p:ph type="dt" idx="1"/>
          </p:nvPr>
        </p:nvSpPr>
        <p:spPr>
          <a:xfrm>
            <a:off x="4008438" y="0"/>
            <a:ext cx="3067050" cy="467440"/>
          </a:xfrm>
          <a:prstGeom prst="rect">
            <a:avLst/>
          </a:prstGeom>
        </p:spPr>
        <p:txBody>
          <a:bodyPr vert="horz" lIns="91440" tIns="45720" rIns="91440" bIns="45720" rtlCol="0"/>
          <a:lstStyle>
            <a:lvl1pPr algn="r">
              <a:defRPr sz="1200"/>
            </a:lvl1pPr>
          </a:lstStyle>
          <a:p>
            <a:fld id="{6BE0775B-CFAE-459E-9CAB-6844AC043768}" type="datetimeFigureOut">
              <a:rPr lang="en-US" smtClean="0"/>
              <a:t>8/4/2019</a:t>
            </a:fld>
            <a:endParaRPr lang="en-US" dirty="0"/>
          </a:p>
        </p:txBody>
      </p:sp>
      <p:sp>
        <p:nvSpPr>
          <p:cNvPr id="4" name="Slide Image Placeholder 3"/>
          <p:cNvSpPr>
            <a:spLocks noGrp="1" noRot="1" noChangeAspect="1"/>
          </p:cNvSpPr>
          <p:nvPr>
            <p:ph type="sldImg" idx="2"/>
          </p:nvPr>
        </p:nvSpPr>
        <p:spPr>
          <a:xfrm>
            <a:off x="1201738" y="700088"/>
            <a:ext cx="4673600" cy="35052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6" y="4439880"/>
            <a:ext cx="5661025" cy="42053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76590"/>
            <a:ext cx="3067050" cy="46744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76590"/>
            <a:ext cx="3067050" cy="467440"/>
          </a:xfrm>
          <a:prstGeom prst="rect">
            <a:avLst/>
          </a:prstGeom>
        </p:spPr>
        <p:txBody>
          <a:bodyPr vert="horz" lIns="91440" tIns="45720" rIns="91440" bIns="45720" rtlCol="0" anchor="b"/>
          <a:lstStyle>
            <a:lvl1pPr algn="r">
              <a:defRPr sz="1200"/>
            </a:lvl1pPr>
          </a:lstStyle>
          <a:p>
            <a:fld id="{C6F2D9DF-34EB-4F47-97BF-6DBAF40ADD4E}" type="slidenum">
              <a:rPr lang="en-US" smtClean="0"/>
              <a:t>‹#›</a:t>
            </a:fld>
            <a:endParaRPr lang="en-US" dirty="0"/>
          </a:p>
        </p:txBody>
      </p:sp>
    </p:spTree>
    <p:extLst>
      <p:ext uri="{BB962C8B-B14F-4D97-AF65-F5344CB8AC3E}">
        <p14:creationId xmlns:p14="http://schemas.microsoft.com/office/powerpoint/2010/main" val="10624820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2D9DF-34EB-4F47-97BF-6DBAF40ADD4E}" type="slidenum">
              <a:rPr lang="en-US" smtClean="0"/>
              <a:t>16</a:t>
            </a:fld>
            <a:endParaRPr lang="en-US" dirty="0"/>
          </a:p>
        </p:txBody>
      </p:sp>
      <p:sp>
        <p:nvSpPr>
          <p:cNvPr id="5" name="Date Placeholder 4"/>
          <p:cNvSpPr>
            <a:spLocks noGrp="1"/>
          </p:cNvSpPr>
          <p:nvPr>
            <p:ph type="dt" idx="11"/>
          </p:nvPr>
        </p:nvSpPr>
        <p:spPr/>
        <p:txBody>
          <a:bodyPr/>
          <a:lstStyle/>
          <a:p>
            <a:fld id="{FB7824D2-4733-410B-92F7-CA8E8CCC198D}" type="datetime1">
              <a:rPr lang="en-US" smtClean="0"/>
              <a:t>8/4/2019</a:t>
            </a:fld>
            <a:endParaRPr lang="en-US" dirty="0"/>
          </a:p>
        </p:txBody>
      </p:sp>
      <p:sp>
        <p:nvSpPr>
          <p:cNvPr id="6" name="Header Placeholder 5"/>
          <p:cNvSpPr>
            <a:spLocks noGrp="1"/>
          </p:cNvSpPr>
          <p:nvPr>
            <p:ph type="hdr" sz="quarter" idx="12"/>
          </p:nvPr>
        </p:nvSpPr>
        <p:spPr/>
        <p:txBody>
          <a:bodyPr/>
          <a:lstStyle/>
          <a:p>
            <a:r>
              <a:rPr lang="en-US" dirty="0"/>
              <a:t>Bridging Method of Design-Build Construction</a:t>
            </a:r>
          </a:p>
        </p:txBody>
      </p:sp>
    </p:spTree>
    <p:extLst>
      <p:ext uri="{BB962C8B-B14F-4D97-AF65-F5344CB8AC3E}">
        <p14:creationId xmlns:p14="http://schemas.microsoft.com/office/powerpoint/2010/main" val="168837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16B48A-E487-437B-B057-8200B3029BB8}"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78863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199499-7903-4D7D-8EFF-4E899822F09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68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DFC3E-C82B-46B1-B922-D50E060AE3EE}"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12535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F1A8CE-EFE6-42F6-A5E1-6C441467D13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5553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E7427F-22C3-4D25-866F-D6DD15804E6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95283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77F7BC-550F-4F6F-9720-6FCAE7EEBAB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62794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4922B0-6624-4914-8D4A-83BE4775EDA7}"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dirty="0"/>
              <a:t>CLW ENTERPRISES</a:t>
            </a:r>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69029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558DFF-2BDA-484E-BC08-C7CAEC4A1473}"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dirty="0"/>
              <a:t>CLW ENTERPRISES</a:t>
            </a:r>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61936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11D87-D5C3-4F68-9AC6-FBCE2F73C580}"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dirty="0"/>
              <a:t>CLW ENTERPRISES</a:t>
            </a:r>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96048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9479F8-2A9A-4F97-8D23-11AF97CE3A5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97732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546F5-38EE-441B-AF92-EFEAF2249C36}"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47776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C84AF-934D-4AF9-84EC-B236DD6F3A5A}"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CLW ENTERPRISES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291723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w-enteprises.com/" TargetMode="External"/><Relationship Id="rId4" Type="http://schemas.openxmlformats.org/officeDocument/2006/relationships/hyperlink" Target="mailto:CLWEnterprises@att.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668" y="685800"/>
            <a:ext cx="7772400" cy="2362200"/>
          </a:xfrm>
        </p:spPr>
        <p:txBody>
          <a:bodyPr>
            <a:noAutofit/>
          </a:bodyPr>
          <a:lstStyle/>
          <a:p>
            <a:r>
              <a:rPr lang="en-US" b="1" dirty="0">
                <a:solidFill>
                  <a:srgbClr val="0070C0"/>
                </a:solidFill>
              </a:rPr>
              <a:t>Design-Build </a:t>
            </a:r>
            <a:br>
              <a:rPr lang="en-US" b="1" dirty="0">
                <a:solidFill>
                  <a:srgbClr val="0070C0"/>
                </a:solidFill>
              </a:rPr>
            </a:br>
            <a:r>
              <a:rPr lang="en-US" b="1" dirty="0">
                <a:solidFill>
                  <a:srgbClr val="00B050"/>
                </a:solidFill>
              </a:rPr>
              <a:t>Bridging Method </a:t>
            </a:r>
            <a:br>
              <a:rPr lang="en-US" b="1" dirty="0">
                <a:solidFill>
                  <a:srgbClr val="00B050"/>
                </a:solidFill>
              </a:rPr>
            </a:br>
            <a:r>
              <a:rPr lang="en-US" sz="1800" b="1" dirty="0">
                <a:solidFill>
                  <a:srgbClr val="00B050"/>
                </a:solidFill>
              </a:rPr>
              <a:t>of</a:t>
            </a:r>
            <a:br>
              <a:rPr lang="en-US" b="1" dirty="0">
                <a:solidFill>
                  <a:srgbClr val="0070C0"/>
                </a:solidFill>
              </a:rPr>
            </a:br>
            <a:r>
              <a:rPr lang="en-US" b="1" dirty="0">
                <a:solidFill>
                  <a:srgbClr val="FF0000"/>
                </a:solidFill>
              </a:rPr>
              <a:t>Project Delivery</a:t>
            </a:r>
            <a:endParaRPr lang="en-US" dirty="0">
              <a:solidFill>
                <a:srgbClr val="FF0000"/>
              </a:solidFill>
            </a:endParaRPr>
          </a:p>
        </p:txBody>
      </p:sp>
      <p:sp>
        <p:nvSpPr>
          <p:cNvPr id="3" name="Subtitle 2"/>
          <p:cNvSpPr>
            <a:spLocks noGrp="1"/>
          </p:cNvSpPr>
          <p:nvPr>
            <p:ph type="subTitle" idx="1"/>
          </p:nvPr>
        </p:nvSpPr>
        <p:spPr>
          <a:xfrm>
            <a:off x="1309468" y="3276600"/>
            <a:ext cx="6400800" cy="1295400"/>
          </a:xfrm>
        </p:spPr>
        <p:txBody>
          <a:bodyPr>
            <a:normAutofit fontScale="70000" lnSpcReduction="20000"/>
          </a:bodyPr>
          <a:lstStyle/>
          <a:p>
            <a:r>
              <a:rPr lang="en-US" sz="2000" i="1" dirty="0">
                <a:solidFill>
                  <a:schemeClr val="tx1"/>
                </a:solidFill>
              </a:rPr>
              <a:t>by</a:t>
            </a:r>
          </a:p>
          <a:p>
            <a:r>
              <a:rPr lang="en-US" b="1" i="1" dirty="0">
                <a:solidFill>
                  <a:schemeClr val="tx1"/>
                </a:solidFill>
              </a:rPr>
              <a:t>Corey Lee Wilson </a:t>
            </a:r>
          </a:p>
          <a:p>
            <a:r>
              <a:rPr lang="en-US" sz="2000" dirty="0">
                <a:solidFill>
                  <a:schemeClr val="tx1"/>
                </a:solidFill>
              </a:rPr>
              <a:t>of</a:t>
            </a:r>
          </a:p>
          <a:p>
            <a:r>
              <a:rPr lang="en-US" sz="3600" dirty="0">
                <a:solidFill>
                  <a:srgbClr val="0070C0"/>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4572000"/>
            <a:ext cx="1700432" cy="1700432"/>
          </a:xfrm>
          <a:prstGeom prst="rect">
            <a:avLst/>
          </a:prstGeom>
        </p:spPr>
      </p:pic>
      <p:sp>
        <p:nvSpPr>
          <p:cNvPr id="5" name="Date Placeholder 4"/>
          <p:cNvSpPr>
            <a:spLocks noGrp="1"/>
          </p:cNvSpPr>
          <p:nvPr>
            <p:ph type="dt" sz="half" idx="10"/>
          </p:nvPr>
        </p:nvSpPr>
        <p:spPr/>
        <p:txBody>
          <a:bodyPr/>
          <a:lstStyle/>
          <a:p>
            <a:fld id="{5902CEAF-99BD-4924-B9B8-43DBEB6FFEB7}"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br>
              <a:rPr lang="en-US" sz="3600" b="1" dirty="0">
                <a:solidFill>
                  <a:srgbClr val="0070C0"/>
                </a:solidFill>
              </a:rPr>
            </a:br>
            <a:r>
              <a:rPr lang="en-US" sz="3600" b="1" dirty="0">
                <a:solidFill>
                  <a:srgbClr val="0070C0"/>
                </a:solidFill>
              </a:rPr>
              <a:t>Step 2 - Bridging Contract Documents</a:t>
            </a:r>
            <a:br>
              <a:rPr lang="en-US" dirty="0"/>
            </a:br>
            <a:endParaRPr lang="en-US" dirty="0"/>
          </a:p>
        </p:txBody>
      </p:sp>
      <p:sp>
        <p:nvSpPr>
          <p:cNvPr id="3" name="Content Placeholder 2"/>
          <p:cNvSpPr>
            <a:spLocks noGrp="1"/>
          </p:cNvSpPr>
          <p:nvPr>
            <p:ph idx="1"/>
          </p:nvPr>
        </p:nvSpPr>
        <p:spPr>
          <a:xfrm>
            <a:off x="228600" y="838200"/>
            <a:ext cx="8686800" cy="6019800"/>
          </a:xfrm>
        </p:spPr>
        <p:txBody>
          <a:bodyPr>
            <a:normAutofit fontScale="55000" lnSpcReduction="20000"/>
          </a:bodyPr>
          <a:lstStyle/>
          <a:p>
            <a:pPr marL="0" indent="0">
              <a:buNone/>
            </a:pPr>
            <a:r>
              <a:rPr lang="en-US" sz="3600" u="sng" dirty="0"/>
              <a:t>More</a:t>
            </a:r>
            <a:r>
              <a:rPr lang="en-US" sz="3600" dirty="0"/>
              <a:t> AE design and detailing will be done in the Bridging Contract Documents (BCD) phase under Bridging than is completed in the traditional Design Development phase. However, </a:t>
            </a:r>
            <a:r>
              <a:rPr lang="en-US" sz="3600" u="sng" dirty="0"/>
              <a:t>few if any</a:t>
            </a:r>
            <a:r>
              <a:rPr lang="en-US" sz="3600" dirty="0"/>
              <a:t> drawings of engineered systems will be prepared. Later, the Design-Build Contractor’s AE will prepare more detailed construction drawings and specifications (essentially shop drawings and submittals) for the remaining design and engineered systems. </a:t>
            </a:r>
            <a:r>
              <a:rPr lang="en-US" sz="3600" b="1" dirty="0">
                <a:solidFill>
                  <a:srgbClr val="0070C0"/>
                </a:solidFill>
              </a:rPr>
              <a:t>The Bridging Contract Documents (BCD) will include the following:</a:t>
            </a:r>
          </a:p>
          <a:p>
            <a:pPr marL="0" indent="0">
              <a:buNone/>
            </a:pPr>
            <a:endParaRPr lang="en-US" dirty="0"/>
          </a:p>
          <a:p>
            <a:pPr lvl="0">
              <a:buFont typeface="Wingdings" panose="05000000000000000000" pitchFamily="2" charset="2"/>
              <a:buChar char="Ø"/>
            </a:pPr>
            <a:r>
              <a:rPr lang="en-US" b="1" dirty="0"/>
              <a:t>Owner’s Minimum Requirements (OMR) </a:t>
            </a:r>
            <a:r>
              <a:rPr lang="en-US" dirty="0"/>
              <a:t>are the specifications prepared by the ODC. They or the Agreement will include General and Special Conditions along with all other requirements for the project.   As much latitude should be left to the Contractor and its AE for their proposed systems and final design.  The technical part of this document should rely as much as feasible on performance type specifications, but the OMR will usually include some prescriptive specifications.</a:t>
            </a:r>
          </a:p>
          <a:p>
            <a:pPr lvl="0">
              <a:buFont typeface="Wingdings" panose="05000000000000000000" pitchFamily="2" charset="2"/>
              <a:buChar char="Ø"/>
            </a:pPr>
            <a:endParaRPr lang="en-US" dirty="0"/>
          </a:p>
          <a:p>
            <a:pPr lvl="0">
              <a:buFont typeface="Wingdings" panose="05000000000000000000" pitchFamily="2" charset="2"/>
              <a:buChar char="Ø"/>
            </a:pPr>
            <a:r>
              <a:rPr lang="en-US" b="1" dirty="0"/>
              <a:t>Design Guide Illustrations (DGI) </a:t>
            </a:r>
            <a:r>
              <a:rPr lang="en-US" dirty="0"/>
              <a:t>are the drawings prepared by the ODC in consultation with the required Consulting Engineers during this phase and may be quite extensive, due to Owner and Designer objectives.</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The “DGI” and “OMR” are the nomenclature used for the </a:t>
            </a:r>
            <a:r>
              <a:rPr lang="en-US" b="1" dirty="0"/>
              <a:t>“Bridging Contract Documents”</a:t>
            </a:r>
            <a:r>
              <a:rPr lang="en-US" dirty="0"/>
              <a:t> and are different from the </a:t>
            </a:r>
            <a:r>
              <a:rPr lang="en-US" b="1" dirty="0"/>
              <a:t>“Construction Documents” </a:t>
            </a:r>
            <a:r>
              <a:rPr lang="en-US" dirty="0"/>
              <a:t>that will be prepared later by the Contractor’s AE upon authorization to proceed (1</a:t>
            </a:r>
            <a:r>
              <a:rPr lang="en-US" baseline="30000" dirty="0"/>
              <a:t>st</a:t>
            </a:r>
            <a:r>
              <a:rPr lang="en-US" dirty="0"/>
              <a:t> Phase award).</a:t>
            </a:r>
          </a:p>
          <a:p>
            <a:endParaRPr lang="en-US" dirty="0"/>
          </a:p>
        </p:txBody>
      </p:sp>
      <p:sp>
        <p:nvSpPr>
          <p:cNvPr id="4" name="Date Placeholder 3"/>
          <p:cNvSpPr>
            <a:spLocks noGrp="1"/>
          </p:cNvSpPr>
          <p:nvPr>
            <p:ph type="dt" sz="half" idx="10"/>
          </p:nvPr>
        </p:nvSpPr>
        <p:spPr/>
        <p:txBody>
          <a:bodyPr/>
          <a:lstStyle/>
          <a:p>
            <a:fld id="{49994193-F02C-4E86-97E3-E7B82C6199A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10</a:t>
            </a:fld>
            <a:endParaRPr lang="en-US" dirty="0"/>
          </a:p>
        </p:txBody>
      </p:sp>
    </p:spTree>
    <p:extLst>
      <p:ext uri="{BB962C8B-B14F-4D97-AF65-F5344CB8AC3E}">
        <p14:creationId xmlns:p14="http://schemas.microsoft.com/office/powerpoint/2010/main" val="361500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555750"/>
          </a:xfrm>
        </p:spPr>
        <p:txBody>
          <a:bodyPr>
            <a:normAutofit fontScale="90000"/>
          </a:bodyPr>
          <a:lstStyle/>
          <a:p>
            <a:r>
              <a:rPr lang="en-US" sz="2200" dirty="0">
                <a:solidFill>
                  <a:srgbClr val="0070C0"/>
                </a:solidFill>
              </a:rPr>
              <a:t>Step 2 - Preparing </a:t>
            </a:r>
            <a:br>
              <a:rPr lang="en-US" sz="2200" dirty="0">
                <a:solidFill>
                  <a:srgbClr val="0070C0"/>
                </a:solidFill>
              </a:rPr>
            </a:br>
            <a:r>
              <a:rPr lang="en-US" sz="2200" dirty="0">
                <a:solidFill>
                  <a:srgbClr val="0070C0"/>
                </a:solidFill>
              </a:rPr>
              <a:t>the Bridging </a:t>
            </a:r>
            <a:br>
              <a:rPr lang="en-US" sz="2200" dirty="0">
                <a:solidFill>
                  <a:srgbClr val="0070C0"/>
                </a:solidFill>
              </a:rPr>
            </a:br>
            <a:r>
              <a:rPr lang="en-US" sz="2200" dirty="0">
                <a:solidFill>
                  <a:srgbClr val="0070C0"/>
                </a:solidFill>
              </a:rPr>
              <a:t>Contract </a:t>
            </a:r>
            <a:br>
              <a:rPr lang="en-US" sz="2200" dirty="0">
                <a:solidFill>
                  <a:srgbClr val="0070C0"/>
                </a:solidFill>
              </a:rPr>
            </a:br>
            <a:r>
              <a:rPr lang="en-US" sz="2200" dirty="0">
                <a:solidFill>
                  <a:srgbClr val="0070C0"/>
                </a:solidFill>
              </a:rPr>
              <a:t>Documents:</a:t>
            </a:r>
            <a:br>
              <a:rPr lang="en-US" dirty="0"/>
            </a:b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95600" y="0"/>
            <a:ext cx="5867400" cy="6858000"/>
          </a:xfrm>
        </p:spPr>
      </p:pic>
      <p:sp>
        <p:nvSpPr>
          <p:cNvPr id="4" name="Text Placeholder 3"/>
          <p:cNvSpPr>
            <a:spLocks noGrp="1"/>
          </p:cNvSpPr>
          <p:nvPr>
            <p:ph type="body" sz="half" idx="2"/>
          </p:nvPr>
        </p:nvSpPr>
        <p:spPr>
          <a:xfrm>
            <a:off x="457200" y="1752600"/>
            <a:ext cx="2286000" cy="5105400"/>
          </a:xfrm>
        </p:spPr>
        <p:txBody>
          <a:bodyPr>
            <a:normAutofit lnSpcReduction="10000"/>
          </a:bodyPr>
          <a:lstStyle/>
          <a:p>
            <a:r>
              <a:rPr lang="en-US" sz="1600" dirty="0"/>
              <a:t>Bridging Contract Documents go further than DD documents in many respects, such as hardware and plumbing fixtures, but not as far in such things as type of foundation or detailed MEP behind the walls and under the floors. </a:t>
            </a:r>
          </a:p>
          <a:p>
            <a:pPr marL="285750" indent="-285750">
              <a:buFont typeface="Wingdings" panose="05000000000000000000" pitchFamily="2" charset="2"/>
              <a:buChar char="Ø"/>
            </a:pPr>
            <a:endParaRPr lang="en-US" sz="1600" dirty="0"/>
          </a:p>
          <a:p>
            <a:r>
              <a:rPr lang="en-US" sz="1600" dirty="0"/>
              <a:t>The bar charts of the typical design systems and the percent completed typically needed for the Bridging Contract Documents illustrate this key distinction between Bridging contract docs and Design-Bid-Build contract docs. </a:t>
            </a:r>
          </a:p>
          <a:p>
            <a:endParaRPr lang="en-US" dirty="0"/>
          </a:p>
        </p:txBody>
      </p:sp>
      <p:sp>
        <p:nvSpPr>
          <p:cNvPr id="3" name="Date Placeholder 2"/>
          <p:cNvSpPr>
            <a:spLocks noGrp="1"/>
          </p:cNvSpPr>
          <p:nvPr>
            <p:ph type="dt" sz="half" idx="10"/>
          </p:nvPr>
        </p:nvSpPr>
        <p:spPr/>
        <p:txBody>
          <a:bodyPr/>
          <a:lstStyle/>
          <a:p>
            <a:fld id="{2FC0E26F-1813-4BD1-8482-3F4995A507E1}"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11</a:t>
            </a:fld>
            <a:endParaRPr lang="en-US" dirty="0"/>
          </a:p>
        </p:txBody>
      </p:sp>
    </p:spTree>
    <p:extLst>
      <p:ext uri="{BB962C8B-B14F-4D97-AF65-F5344CB8AC3E}">
        <p14:creationId xmlns:p14="http://schemas.microsoft.com/office/powerpoint/2010/main" val="169642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r>
              <a:rPr lang="en-US" sz="4000" b="1" dirty="0">
                <a:solidFill>
                  <a:srgbClr val="0070C0"/>
                </a:solidFill>
              </a:rPr>
              <a:t>Step 2 - Preparing the Bridging Contract Documents - Three Important Objectives</a:t>
            </a:r>
            <a:endParaRPr lang="en-US" dirty="0">
              <a:solidFill>
                <a:srgbClr val="0070C0"/>
              </a:solidFill>
            </a:endParaRPr>
          </a:p>
        </p:txBody>
      </p:sp>
      <p:sp>
        <p:nvSpPr>
          <p:cNvPr id="3" name="Content Placeholder 2"/>
          <p:cNvSpPr>
            <a:spLocks noGrp="1"/>
          </p:cNvSpPr>
          <p:nvPr>
            <p:ph idx="1"/>
          </p:nvPr>
        </p:nvSpPr>
        <p:spPr>
          <a:xfrm>
            <a:off x="457200" y="1752600"/>
            <a:ext cx="8229600" cy="4373563"/>
          </a:xfrm>
        </p:spPr>
        <p:txBody>
          <a:bodyPr>
            <a:normAutofit fontScale="55000" lnSpcReduction="20000"/>
          </a:bodyPr>
          <a:lstStyle/>
          <a:p>
            <a:pPr lvl="0">
              <a:buFont typeface="Wingdings" panose="05000000000000000000" pitchFamily="2" charset="2"/>
              <a:buChar char="Ø"/>
            </a:pPr>
            <a:r>
              <a:rPr lang="en-US" sz="3600" dirty="0"/>
              <a:t>The Bridging Contract Documents (BCD) prepared by the ODC and the Owner’s PM (internal or external) remain the Contract Documents of the Agreement between the Owner and the Contractor throughout the project.   </a:t>
            </a:r>
          </a:p>
          <a:p>
            <a:pPr>
              <a:buFont typeface="Wingdings" panose="05000000000000000000" pitchFamily="2" charset="2"/>
              <a:buChar char="Ø"/>
            </a:pPr>
            <a:endParaRPr lang="en-US" sz="3600" dirty="0"/>
          </a:p>
          <a:p>
            <a:pPr lvl="0">
              <a:buFont typeface="Wingdings" panose="05000000000000000000" pitchFamily="2" charset="2"/>
              <a:buChar char="Ø"/>
            </a:pPr>
            <a:r>
              <a:rPr lang="en-US" sz="3600" dirty="0"/>
              <a:t>The Construction Documents, prepared later by the Design-Build Contractor’s AE, </a:t>
            </a:r>
            <a:r>
              <a:rPr lang="en-US" sz="3600" u="sng" dirty="0">
                <a:solidFill>
                  <a:srgbClr val="00B050"/>
                </a:solidFill>
              </a:rPr>
              <a:t>supplement</a:t>
            </a:r>
            <a:r>
              <a:rPr lang="en-US" sz="3600" dirty="0"/>
              <a:t> but do not </a:t>
            </a:r>
            <a:r>
              <a:rPr lang="en-US" sz="3600" u="sng" dirty="0">
                <a:solidFill>
                  <a:srgbClr val="FF0000"/>
                </a:solidFill>
              </a:rPr>
              <a:t>supplant</a:t>
            </a:r>
            <a:r>
              <a:rPr lang="en-US" sz="3600" dirty="0"/>
              <a:t> the BCDs prepared by the ODC so that the Owner is contractually entitled to everything required by both documents.</a:t>
            </a:r>
          </a:p>
          <a:p>
            <a:pPr>
              <a:buFont typeface="Wingdings" panose="05000000000000000000" pitchFamily="2" charset="2"/>
              <a:buChar char="Ø"/>
            </a:pPr>
            <a:endParaRPr lang="en-US" sz="3600" dirty="0"/>
          </a:p>
          <a:p>
            <a:pPr lvl="0">
              <a:buFont typeface="Wingdings" panose="05000000000000000000" pitchFamily="2" charset="2"/>
              <a:buChar char="Ø"/>
            </a:pPr>
            <a:r>
              <a:rPr lang="en-US" sz="3600" dirty="0"/>
              <a:t>Bridging fully meets the most  restrictive  of public procurement policies  and rules in that a specific end  product  has  been documented, the  Bridging Contract  Documents provide  that a fixed-price, competitive bid be  received, and  the  Owner  has  a highly enforceable contract  of which the  fixed price and schedule is a part.</a:t>
            </a:r>
          </a:p>
          <a:p>
            <a:endParaRPr lang="en-US" dirty="0"/>
          </a:p>
        </p:txBody>
      </p:sp>
      <p:sp>
        <p:nvSpPr>
          <p:cNvPr id="4" name="Date Placeholder 3"/>
          <p:cNvSpPr>
            <a:spLocks noGrp="1"/>
          </p:cNvSpPr>
          <p:nvPr>
            <p:ph type="dt" sz="half" idx="10"/>
          </p:nvPr>
        </p:nvSpPr>
        <p:spPr/>
        <p:txBody>
          <a:bodyPr/>
          <a:lstStyle/>
          <a:p>
            <a:fld id="{84F1B7D9-434D-4BFD-B179-A581DE9F0B5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12</a:t>
            </a:fld>
            <a:endParaRPr lang="en-US" dirty="0"/>
          </a:p>
        </p:txBody>
      </p:sp>
    </p:spTree>
    <p:extLst>
      <p:ext uri="{BB962C8B-B14F-4D97-AF65-F5344CB8AC3E}">
        <p14:creationId xmlns:p14="http://schemas.microsoft.com/office/powerpoint/2010/main" val="1493018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r>
              <a:rPr lang="en-US" sz="4000" b="1" dirty="0">
                <a:solidFill>
                  <a:srgbClr val="0070C0"/>
                </a:solidFill>
              </a:rPr>
              <a:t>Steps 3, 5 and 4 – No Significant Changes to the Design-Bid-Build Method</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1828800"/>
            <a:ext cx="8229600" cy="4297363"/>
          </a:xfrm>
        </p:spPr>
        <p:txBody>
          <a:bodyPr>
            <a:normAutofit/>
          </a:bodyPr>
          <a:lstStyle/>
          <a:p>
            <a:pPr lvl="0">
              <a:buFont typeface="Wingdings" panose="05000000000000000000" pitchFamily="2" charset="2"/>
              <a:buChar char="Ø"/>
            </a:pPr>
            <a:r>
              <a:rPr lang="en-US" sz="2800" b="1" dirty="0"/>
              <a:t>Step 3 -</a:t>
            </a:r>
            <a:r>
              <a:rPr lang="en-US" sz="2800" dirty="0"/>
              <a:t> Bid  and  Award  Phase (Award 1</a:t>
            </a:r>
            <a:r>
              <a:rPr lang="en-US" sz="2800" baseline="30000" dirty="0"/>
              <a:t>st</a:t>
            </a:r>
            <a:r>
              <a:rPr lang="en-US" sz="2800" dirty="0"/>
              <a:t> contract for construction plans/docs to DBC)</a:t>
            </a:r>
          </a:p>
          <a:p>
            <a:pPr marL="0" lvl="0" indent="0">
              <a:buNone/>
            </a:pPr>
            <a:endParaRPr lang="en-US" sz="2800" dirty="0"/>
          </a:p>
          <a:p>
            <a:pPr lvl="0">
              <a:buFont typeface="Wingdings" panose="05000000000000000000" pitchFamily="2" charset="2"/>
              <a:buChar char="Ø"/>
            </a:pPr>
            <a:r>
              <a:rPr lang="en-US" sz="2800" b="1" dirty="0"/>
              <a:t>Step 5 - </a:t>
            </a:r>
            <a:r>
              <a:rPr lang="en-US" sz="2800" dirty="0"/>
              <a:t>Second Step  Award (Award 2</a:t>
            </a:r>
            <a:r>
              <a:rPr lang="en-US" sz="2800" baseline="30000" dirty="0"/>
              <a:t>nd</a:t>
            </a:r>
            <a:r>
              <a:rPr lang="en-US" sz="2800" dirty="0"/>
              <a:t> contract for project construction to DBC)</a:t>
            </a:r>
          </a:p>
          <a:p>
            <a:pPr marL="0" lvl="0" indent="0">
              <a:buNone/>
            </a:pPr>
            <a:endParaRPr lang="en-US" sz="2800" dirty="0"/>
          </a:p>
          <a:p>
            <a:pPr lvl="0">
              <a:buFont typeface="Wingdings" panose="05000000000000000000" pitchFamily="2" charset="2"/>
              <a:buChar char="Ø"/>
            </a:pPr>
            <a:r>
              <a:rPr lang="en-US" sz="2800" b="1" dirty="0"/>
              <a:t>Step 6</a:t>
            </a:r>
            <a:r>
              <a:rPr lang="en-US" sz="2800" dirty="0"/>
              <a:t> – Construction by Design-Build Contractor (DBC)</a:t>
            </a:r>
          </a:p>
          <a:p>
            <a:endParaRPr lang="en-US" dirty="0"/>
          </a:p>
        </p:txBody>
      </p:sp>
      <p:sp>
        <p:nvSpPr>
          <p:cNvPr id="4" name="Date Placeholder 3"/>
          <p:cNvSpPr>
            <a:spLocks noGrp="1"/>
          </p:cNvSpPr>
          <p:nvPr>
            <p:ph type="dt" sz="half" idx="10"/>
          </p:nvPr>
        </p:nvSpPr>
        <p:spPr/>
        <p:txBody>
          <a:bodyPr/>
          <a:lstStyle/>
          <a:p>
            <a:fld id="{B832F4D9-FC71-4A8B-8353-90BC5A7F652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13</a:t>
            </a:fld>
            <a:endParaRPr lang="en-US" dirty="0"/>
          </a:p>
        </p:txBody>
      </p:sp>
    </p:spTree>
    <p:extLst>
      <p:ext uri="{BB962C8B-B14F-4D97-AF65-F5344CB8AC3E}">
        <p14:creationId xmlns:p14="http://schemas.microsoft.com/office/powerpoint/2010/main" val="323311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600" b="1" dirty="0">
                <a:solidFill>
                  <a:srgbClr val="0070C0"/>
                </a:solidFill>
              </a:rPr>
              <a:t>Step 4 - Preparation of the Construction Documents by the Contractor’s AE</a:t>
            </a:r>
            <a:endParaRPr lang="en-US" sz="3600" dirty="0">
              <a:solidFill>
                <a:srgbClr val="0070C0"/>
              </a:solidFill>
            </a:endParaRPr>
          </a:p>
        </p:txBody>
      </p:sp>
      <p:sp>
        <p:nvSpPr>
          <p:cNvPr id="3" name="Content Placeholder 2"/>
          <p:cNvSpPr>
            <a:spLocks noGrp="1"/>
          </p:cNvSpPr>
          <p:nvPr>
            <p:ph idx="1"/>
          </p:nvPr>
        </p:nvSpPr>
        <p:spPr>
          <a:xfrm>
            <a:off x="457200" y="1752600"/>
            <a:ext cx="8229600" cy="5105400"/>
          </a:xfrm>
        </p:spPr>
        <p:txBody>
          <a:bodyPr>
            <a:normAutofit fontScale="62500" lnSpcReduction="20000"/>
          </a:bodyPr>
          <a:lstStyle/>
          <a:p>
            <a:pPr lvl="0">
              <a:buFont typeface="Wingdings" panose="05000000000000000000" pitchFamily="2" charset="2"/>
              <a:buChar char="Ø"/>
            </a:pPr>
            <a:r>
              <a:rPr lang="en-US" dirty="0"/>
              <a:t>The Contractor’s AE carries out detailed engineering design and the final preparation of the AE “working drawings” in accordance with the DGI and the OMR which are major parts   of the Bridging Contract Documents. The OMR would have included the detailed engineering criteria.  </a:t>
            </a:r>
          </a:p>
          <a:p>
            <a:pPr marL="0" indent="0">
              <a:buNone/>
            </a:pPr>
            <a:endParaRPr lang="en-US" dirty="0"/>
          </a:p>
          <a:p>
            <a:pPr lvl="0">
              <a:buFont typeface="Wingdings" panose="05000000000000000000" pitchFamily="2" charset="2"/>
              <a:buChar char="Ø"/>
            </a:pPr>
            <a:r>
              <a:rPr lang="en-US" dirty="0"/>
              <a:t>The ODC monitors and reports to the PM and should not take on for the Owner, for the PM, nor for itself, the responsibility of detailed checking and approval of the Construction Documents (CD). Instead, the Owner, PM and ODC will have them available for “optional” review for a grace period stated in the Bridging Contract Documents.</a:t>
            </a:r>
          </a:p>
          <a:p>
            <a:pPr marL="0" indent="0">
              <a:buNone/>
            </a:pPr>
            <a:endParaRPr lang="en-US" dirty="0"/>
          </a:p>
          <a:p>
            <a:pPr lvl="0">
              <a:buFont typeface="Wingdings" panose="05000000000000000000" pitchFamily="2" charset="2"/>
              <a:buChar char="Ø"/>
            </a:pPr>
            <a:r>
              <a:rPr lang="en-US" dirty="0"/>
              <a:t>Neither the ODC nor the PM should ever relieve the Contractor of its responsibilities by written or verbal communication to the effect that the CDs have been “checked” or “approved”.  The correct position for the ODC is to be silent if the CDs have been found to be in full compliance, but clearly state the CDs are not in compliance and require re-submittal when required.</a:t>
            </a:r>
          </a:p>
          <a:p>
            <a:endParaRPr lang="en-US" dirty="0"/>
          </a:p>
        </p:txBody>
      </p:sp>
      <p:sp>
        <p:nvSpPr>
          <p:cNvPr id="4" name="Date Placeholder 3"/>
          <p:cNvSpPr>
            <a:spLocks noGrp="1"/>
          </p:cNvSpPr>
          <p:nvPr>
            <p:ph type="dt" sz="half" idx="10"/>
          </p:nvPr>
        </p:nvSpPr>
        <p:spPr/>
        <p:txBody>
          <a:bodyPr/>
          <a:lstStyle/>
          <a:p>
            <a:fld id="{C948620B-9DDD-4B69-83F6-F0CBC20CD8F8}"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14</a:t>
            </a:fld>
            <a:endParaRPr lang="en-US" dirty="0"/>
          </a:p>
        </p:txBody>
      </p:sp>
    </p:spTree>
    <p:extLst>
      <p:ext uri="{BB962C8B-B14F-4D97-AF65-F5344CB8AC3E}">
        <p14:creationId xmlns:p14="http://schemas.microsoft.com/office/powerpoint/2010/main" val="155994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265238"/>
          </a:xfrm>
        </p:spPr>
        <p:txBody>
          <a:bodyPr>
            <a:noAutofit/>
          </a:bodyPr>
          <a:lstStyle/>
          <a:p>
            <a:r>
              <a:rPr lang="en-US" sz="3600" b="1" dirty="0">
                <a:solidFill>
                  <a:srgbClr val="0070C0"/>
                </a:solidFill>
              </a:rPr>
              <a:t>So Why Aren’t More Owners Using Bridging?</a:t>
            </a:r>
            <a:endParaRPr lang="en-US" sz="3600" dirty="0">
              <a:solidFill>
                <a:srgbClr val="0070C0"/>
              </a:solidFill>
            </a:endParaRPr>
          </a:p>
        </p:txBody>
      </p:sp>
      <p:sp>
        <p:nvSpPr>
          <p:cNvPr id="3" name="Content Placeholder 2"/>
          <p:cNvSpPr>
            <a:spLocks noGrp="1"/>
          </p:cNvSpPr>
          <p:nvPr>
            <p:ph idx="1"/>
          </p:nvPr>
        </p:nvSpPr>
        <p:spPr>
          <a:xfrm>
            <a:off x="228600" y="1600200"/>
            <a:ext cx="8686800" cy="5105400"/>
          </a:xfrm>
        </p:spPr>
        <p:txBody>
          <a:bodyPr>
            <a:normAutofit/>
          </a:bodyPr>
          <a:lstStyle/>
          <a:p>
            <a:pPr lvl="0">
              <a:buFont typeface="Wingdings" panose="05000000000000000000" pitchFamily="2" charset="2"/>
              <a:buChar char="Ø"/>
            </a:pPr>
            <a:r>
              <a:rPr lang="en-US" sz="3000" dirty="0"/>
              <a:t>Didn’t know it existed?</a:t>
            </a:r>
          </a:p>
          <a:p>
            <a:pPr lvl="0">
              <a:buFont typeface="Wingdings" panose="05000000000000000000" pitchFamily="2" charset="2"/>
              <a:buChar char="Ø"/>
            </a:pPr>
            <a:r>
              <a:rPr lang="en-US" sz="3000" dirty="0"/>
              <a:t>Not aware of the significant benefits?</a:t>
            </a:r>
          </a:p>
          <a:p>
            <a:pPr lvl="0">
              <a:buFont typeface="Wingdings" panose="05000000000000000000" pitchFamily="2" charset="2"/>
              <a:buChar char="Ø"/>
            </a:pPr>
            <a:r>
              <a:rPr lang="en-US" sz="3000" dirty="0"/>
              <a:t>No experience or track record using the Bridging method?</a:t>
            </a:r>
          </a:p>
          <a:p>
            <a:pPr lvl="0">
              <a:buFont typeface="Wingdings" panose="05000000000000000000" pitchFamily="2" charset="2"/>
              <a:buChar char="Ø"/>
            </a:pPr>
            <a:r>
              <a:rPr lang="en-US" sz="3000" dirty="0"/>
              <a:t>Intimidated by the Design-Build method?</a:t>
            </a:r>
          </a:p>
          <a:p>
            <a:pPr lvl="0">
              <a:buFont typeface="Wingdings" panose="05000000000000000000" pitchFamily="2" charset="2"/>
              <a:buChar char="Ø"/>
            </a:pPr>
            <a:r>
              <a:rPr lang="en-US" sz="3000" dirty="0"/>
              <a:t>Need help explaining the benefits of Design-Build and Bridging to stakeholders?</a:t>
            </a:r>
          </a:p>
          <a:p>
            <a:pPr lvl="0">
              <a:buFont typeface="Wingdings" panose="05000000000000000000" pitchFamily="2" charset="2"/>
              <a:buChar char="Ø"/>
            </a:pPr>
            <a:r>
              <a:rPr lang="en-US" sz="3000" dirty="0"/>
              <a:t>Other reasons?</a:t>
            </a:r>
          </a:p>
          <a:p>
            <a:pPr marL="0" lvl="0" indent="0">
              <a:buNone/>
            </a:pPr>
            <a:endParaRPr lang="en-US" dirty="0"/>
          </a:p>
          <a:p>
            <a:endParaRPr lang="en-US" dirty="0"/>
          </a:p>
        </p:txBody>
      </p:sp>
      <p:sp>
        <p:nvSpPr>
          <p:cNvPr id="4" name="Date Placeholder 3"/>
          <p:cNvSpPr>
            <a:spLocks noGrp="1"/>
          </p:cNvSpPr>
          <p:nvPr>
            <p:ph type="dt" sz="half" idx="10"/>
          </p:nvPr>
        </p:nvSpPr>
        <p:spPr/>
        <p:txBody>
          <a:bodyPr/>
          <a:lstStyle/>
          <a:p>
            <a:fld id="{59E10A4E-6AE1-41E6-99A1-8A8585CBE441}"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15</a:t>
            </a:fld>
            <a:endParaRPr lang="en-US" dirty="0"/>
          </a:p>
        </p:txBody>
      </p:sp>
    </p:spTree>
    <p:extLst>
      <p:ext uri="{BB962C8B-B14F-4D97-AF65-F5344CB8AC3E}">
        <p14:creationId xmlns:p14="http://schemas.microsoft.com/office/powerpoint/2010/main" val="98963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pPr algn="l"/>
            <a:r>
              <a:rPr lang="en-US" sz="3600" b="1" dirty="0">
                <a:solidFill>
                  <a:srgbClr val="0070C0"/>
                </a:solidFill>
              </a:rPr>
              <a:t>Questions</a:t>
            </a:r>
            <a:r>
              <a:rPr lang="en-US" sz="3600" b="1">
                <a:solidFill>
                  <a:srgbClr val="0070C0"/>
                </a:solidFill>
              </a:rPr>
              <a:t>, Conclusions </a:t>
            </a:r>
            <a:r>
              <a:rPr lang="en-US" sz="3600" b="1" dirty="0">
                <a:solidFill>
                  <a:srgbClr val="0070C0"/>
                </a:solidFill>
              </a:rPr>
              <a:t>and Contact Info</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787816" y="1600200"/>
            <a:ext cx="1860884" cy="2438400"/>
          </a:xfrm>
        </p:spPr>
      </p:pic>
      <p:sp>
        <p:nvSpPr>
          <p:cNvPr id="7" name="TextBox 6"/>
          <p:cNvSpPr txBox="1"/>
          <p:nvPr/>
        </p:nvSpPr>
        <p:spPr>
          <a:xfrm>
            <a:off x="533400" y="1447800"/>
            <a:ext cx="5943600" cy="5293757"/>
          </a:xfrm>
          <a:prstGeom prst="rect">
            <a:avLst/>
          </a:prstGeom>
          <a:noFill/>
        </p:spPr>
        <p:txBody>
          <a:bodyPr wrap="square" rtlCol="0">
            <a:spAutoFit/>
          </a:bodyPr>
          <a:lstStyle/>
          <a:p>
            <a:r>
              <a:rPr lang="en-US" sz="1600" dirty="0"/>
              <a:t>Making the jump from Design-Bid-Build with its many inherent flaws to the </a:t>
            </a:r>
            <a:r>
              <a:rPr lang="en-US" sz="1600" b="1" dirty="0"/>
              <a:t>Design-Build Bridging Method </a:t>
            </a:r>
            <a:r>
              <a:rPr lang="en-US" sz="1600" dirty="0"/>
              <a:t>of project delivery with its many benefits can be challenging at first. If not executed properly, many of the benefits are never realized. Working with a Project Manager like me with over $100m and 24 years of Project Management experience for commercial, retail, industrial, medical, and school construction projects can be a major benefit. </a:t>
            </a:r>
          </a:p>
          <a:p>
            <a:endParaRPr lang="en-US" sz="1600" dirty="0"/>
          </a:p>
          <a:p>
            <a:r>
              <a:rPr lang="en-US" sz="1600" dirty="0"/>
              <a:t>Add my credentials as a </a:t>
            </a:r>
            <a:r>
              <a:rPr lang="en-US" sz="1600" b="1" dirty="0"/>
              <a:t>Certified Construction Manager (CCM)</a:t>
            </a:r>
            <a:r>
              <a:rPr lang="en-US" sz="1600" dirty="0"/>
              <a:t> from the </a:t>
            </a:r>
            <a:r>
              <a:rPr lang="en-US" sz="1600" b="1" dirty="0"/>
              <a:t>Construction Management Association of America (CMAA</a:t>
            </a:r>
            <a:r>
              <a:rPr lang="en-US" sz="1600" dirty="0"/>
              <a:t>), </a:t>
            </a:r>
            <a:r>
              <a:rPr lang="en-US" sz="1600" b="1" dirty="0"/>
              <a:t>LEED AP O+M </a:t>
            </a:r>
            <a:r>
              <a:rPr lang="en-US" sz="1600" dirty="0"/>
              <a:t>credential from the </a:t>
            </a:r>
            <a:r>
              <a:rPr lang="en-US" sz="1600" b="1" dirty="0"/>
              <a:t>US Green Building Council,</a:t>
            </a:r>
            <a:r>
              <a:rPr lang="en-US" sz="1600" dirty="0"/>
              <a:t> as well as the </a:t>
            </a:r>
            <a:r>
              <a:rPr lang="en-US" sz="1600" b="1" dirty="0"/>
              <a:t>Facility Management Professional (FMP) </a:t>
            </a:r>
            <a:r>
              <a:rPr lang="en-US" sz="1600" dirty="0"/>
              <a:t>credential from the </a:t>
            </a:r>
            <a:r>
              <a:rPr lang="en-US" sz="1600" b="1" dirty="0"/>
              <a:t>International Facility Management Association (IFMA)</a:t>
            </a:r>
            <a:r>
              <a:rPr lang="en-US" sz="1600" dirty="0"/>
              <a:t>—and I can be an excellent choice for your design-build project delivery needs.</a:t>
            </a:r>
          </a:p>
          <a:p>
            <a:r>
              <a:rPr lang="en-US" sz="1600" dirty="0"/>
              <a:t> </a:t>
            </a:r>
          </a:p>
          <a:p>
            <a:r>
              <a:rPr lang="en-US" sz="1600" dirty="0"/>
              <a:t>For more information about how I can effectively assist your project with implementing design-build project delivery, please contact </a:t>
            </a:r>
            <a:r>
              <a:rPr lang="en-US" sz="1600" b="1" dirty="0"/>
              <a:t>Corey Lee Wilson </a:t>
            </a:r>
            <a:r>
              <a:rPr lang="en-US" sz="1600" dirty="0"/>
              <a:t>at </a:t>
            </a:r>
            <a:r>
              <a:rPr lang="en-US" sz="1600" b="1" dirty="0"/>
              <a:t>CLW Enterprises </a:t>
            </a:r>
            <a:r>
              <a:rPr lang="en-US" sz="1600" dirty="0"/>
              <a:t>at (951) 415-3002, or e-mail me at </a:t>
            </a:r>
            <a:r>
              <a:rPr lang="en-US" sz="1600" u="sng" dirty="0">
                <a:hlinkClick r:id="rId4"/>
              </a:rPr>
              <a:t>CLWEnterprises@att.net</a:t>
            </a:r>
            <a:r>
              <a:rPr lang="en-US" sz="1600" dirty="0"/>
              <a:t> or visit my website at </a:t>
            </a:r>
            <a:r>
              <a:rPr lang="en-US" sz="1600" dirty="0">
                <a:hlinkClick r:id="rId5"/>
              </a:rPr>
              <a:t>www.CLW-Enteprises.com</a:t>
            </a:r>
            <a:r>
              <a:rPr lang="en-US" sz="1600" dirty="0"/>
              <a:t>. </a:t>
            </a:r>
            <a:endParaRPr lang="en-US" dirty="0"/>
          </a:p>
          <a:p>
            <a:endParaRPr lang="en-US" dirty="0"/>
          </a:p>
        </p:txBody>
      </p:sp>
      <p:sp>
        <p:nvSpPr>
          <p:cNvPr id="8" name="TextBox 7"/>
          <p:cNvSpPr txBox="1"/>
          <p:nvPr/>
        </p:nvSpPr>
        <p:spPr>
          <a:xfrm>
            <a:off x="6705600" y="4419600"/>
            <a:ext cx="2133600" cy="1231106"/>
          </a:xfrm>
          <a:prstGeom prst="rect">
            <a:avLst/>
          </a:prstGeom>
          <a:noFill/>
        </p:spPr>
        <p:txBody>
          <a:bodyPr wrap="square" rtlCol="0">
            <a:spAutoFit/>
          </a:bodyPr>
          <a:lstStyle/>
          <a:p>
            <a:pPr algn="ctr"/>
            <a:r>
              <a:rPr lang="en-US" sz="1400" b="1" dirty="0"/>
              <a:t>Corey Lee  Wilson</a:t>
            </a:r>
          </a:p>
          <a:p>
            <a:pPr algn="ctr"/>
            <a:endParaRPr lang="en-US" sz="1200" b="1" dirty="0"/>
          </a:p>
          <a:p>
            <a:pPr algn="ctr"/>
            <a:r>
              <a:rPr lang="en-US" sz="1200" b="1" dirty="0"/>
              <a:t>BS Economics, SBE, Member of CMAA, IFMA, DBIA, BIA and a CMAA CCM, LEED AP,  and IFMA FMP)</a:t>
            </a:r>
            <a:endParaRPr lang="en-US" sz="1200" dirty="0"/>
          </a:p>
        </p:txBody>
      </p:sp>
      <p:sp>
        <p:nvSpPr>
          <p:cNvPr id="3" name="Date Placeholder 2"/>
          <p:cNvSpPr>
            <a:spLocks noGrp="1"/>
          </p:cNvSpPr>
          <p:nvPr>
            <p:ph type="dt" sz="half" idx="10"/>
          </p:nvPr>
        </p:nvSpPr>
        <p:spPr/>
        <p:txBody>
          <a:bodyPr/>
          <a:lstStyle/>
          <a:p>
            <a:fld id="{2547AB57-9776-413B-A9DF-66269B4FE5B6}"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16</a:t>
            </a:fld>
            <a:endParaRPr lang="en-US" dirty="0"/>
          </a:p>
        </p:txBody>
      </p:sp>
    </p:spTree>
    <p:extLst>
      <p:ext uri="{BB962C8B-B14F-4D97-AF65-F5344CB8AC3E}">
        <p14:creationId xmlns:p14="http://schemas.microsoft.com/office/powerpoint/2010/main" val="333657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600" b="1" dirty="0">
                <a:solidFill>
                  <a:srgbClr val="0070C0"/>
                </a:solidFill>
              </a:rPr>
              <a:t>What is Bridging?</a:t>
            </a:r>
            <a:endParaRPr lang="en-US" sz="3600" dirty="0">
              <a:solidFill>
                <a:srgbClr val="0070C0"/>
              </a:solidFill>
            </a:endParaRPr>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lvl="0">
              <a:buFont typeface="Wingdings" panose="05000000000000000000" pitchFamily="2" charset="2"/>
              <a:buChar char="Ø"/>
            </a:pPr>
            <a:r>
              <a:rPr lang="en-US" dirty="0"/>
              <a:t>The Bridging method of construction project delivery is a hybrid of the traditional Design-Bid-Build and the Design-Build methods. </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It retains the elements of each that are most advantageous to the Owner and eliminates those that work against the Owner’s best interests.</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It is particularly useful to Owners who cannot rely upon “relationships” or make “single source” procurements for construction contracts. </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It is applicable to all types and sizes of public and private projects including complex ones in any location or any market.</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The key element of its success is the use of an Owner’s Design Consultant (ODC) also referred to as a Bridging Architect or Design Architect.</a:t>
            </a:r>
          </a:p>
          <a:p>
            <a:endParaRPr lang="en-US" dirty="0"/>
          </a:p>
        </p:txBody>
      </p:sp>
      <p:sp>
        <p:nvSpPr>
          <p:cNvPr id="4" name="Date Placeholder 3"/>
          <p:cNvSpPr>
            <a:spLocks noGrp="1"/>
          </p:cNvSpPr>
          <p:nvPr>
            <p:ph type="dt" sz="half" idx="10"/>
          </p:nvPr>
        </p:nvSpPr>
        <p:spPr/>
        <p:txBody>
          <a:bodyPr/>
          <a:lstStyle/>
          <a:p>
            <a:fld id="{347A6E31-895B-4840-8BC1-3CB66BCFE0D6}"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2</a:t>
            </a:fld>
            <a:endParaRPr lang="en-US" dirty="0"/>
          </a:p>
        </p:txBody>
      </p:sp>
    </p:spTree>
    <p:extLst>
      <p:ext uri="{BB962C8B-B14F-4D97-AF65-F5344CB8AC3E}">
        <p14:creationId xmlns:p14="http://schemas.microsoft.com/office/powerpoint/2010/main" val="61517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br>
              <a:rPr lang="en-US" b="1" dirty="0"/>
            </a:br>
            <a:r>
              <a:rPr lang="en-US" sz="4000" b="1" dirty="0">
                <a:solidFill>
                  <a:srgbClr val="0070C0"/>
                </a:solidFill>
              </a:rPr>
              <a:t>Traditional Design-Bid-Build vs. Bridging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066800"/>
            <a:ext cx="8229600" cy="5334000"/>
          </a:xfrm>
        </p:spPr>
      </p:pic>
      <p:sp>
        <p:nvSpPr>
          <p:cNvPr id="3" name="Date Placeholder 2"/>
          <p:cNvSpPr>
            <a:spLocks noGrp="1"/>
          </p:cNvSpPr>
          <p:nvPr>
            <p:ph type="dt" sz="half" idx="10"/>
          </p:nvPr>
        </p:nvSpPr>
        <p:spPr/>
        <p:txBody>
          <a:bodyPr/>
          <a:lstStyle/>
          <a:p>
            <a:fld id="{EB4DFBC7-5E9C-4546-906B-BF1611FA64EC}"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3</a:t>
            </a:fld>
            <a:endParaRPr lang="en-US" dirty="0"/>
          </a:p>
        </p:txBody>
      </p:sp>
    </p:spTree>
    <p:extLst>
      <p:ext uri="{BB962C8B-B14F-4D97-AF65-F5344CB8AC3E}">
        <p14:creationId xmlns:p14="http://schemas.microsoft.com/office/powerpoint/2010/main" val="167740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a:solidFill>
                  <a:srgbClr val="0070C0"/>
                </a:solidFill>
              </a:rPr>
              <a:t>The Major Benefits of Bridging to the Owner</a:t>
            </a:r>
            <a:endParaRPr lang="en-US" sz="3200" dirty="0">
              <a:solidFill>
                <a:srgbClr val="0070C0"/>
              </a:solidFill>
            </a:endParaRPr>
          </a:p>
        </p:txBody>
      </p:sp>
      <p:sp>
        <p:nvSpPr>
          <p:cNvPr id="3" name="Content Placeholder 2"/>
          <p:cNvSpPr>
            <a:spLocks noGrp="1"/>
          </p:cNvSpPr>
          <p:nvPr>
            <p:ph sz="half" idx="1"/>
          </p:nvPr>
        </p:nvSpPr>
        <p:spPr>
          <a:xfrm>
            <a:off x="0" y="1281953"/>
            <a:ext cx="4495800" cy="5562600"/>
          </a:xfrm>
        </p:spPr>
        <p:txBody>
          <a:bodyPr>
            <a:normAutofit fontScale="32500" lnSpcReduction="20000"/>
          </a:bodyPr>
          <a:lstStyle/>
          <a:p>
            <a:pPr lvl="0">
              <a:buFont typeface="Wingdings" panose="05000000000000000000" pitchFamily="2" charset="2"/>
              <a:buChar char="Ø"/>
            </a:pPr>
            <a:r>
              <a:rPr lang="en-US" sz="4900" dirty="0"/>
              <a:t>When  properly  carried  out,  Bridging provides the  Owner  with a dependable contract price  for the  final design and  construction at a point about  halfway  through  the design process and  with only about half the  design cost  compared to the traditional Design-Bid- Build method. </a:t>
            </a:r>
          </a:p>
          <a:p>
            <a:pPr>
              <a:buFont typeface="Wingdings" panose="05000000000000000000" pitchFamily="2" charset="2"/>
              <a:buChar char="Ø"/>
            </a:pPr>
            <a:endParaRPr lang="en-US" sz="4900" dirty="0"/>
          </a:p>
          <a:p>
            <a:pPr lvl="0">
              <a:buFont typeface="Wingdings" panose="05000000000000000000" pitchFamily="2" charset="2"/>
              <a:buChar char="Ø"/>
            </a:pPr>
            <a:r>
              <a:rPr lang="en-US" sz="4900" dirty="0"/>
              <a:t>The price obtained by Bridging at this earlier point, is more enforceable than a price obtained by either CM-at-Risk (CMAR) or so-called “Guaranteed” Maximum Price (GMP) methods. </a:t>
            </a:r>
          </a:p>
          <a:p>
            <a:pPr>
              <a:buFont typeface="Wingdings" panose="05000000000000000000" pitchFamily="2" charset="2"/>
              <a:buChar char="Ø"/>
            </a:pPr>
            <a:endParaRPr lang="en-US" sz="4900" dirty="0"/>
          </a:p>
          <a:p>
            <a:pPr lvl="0">
              <a:buFont typeface="Wingdings" panose="05000000000000000000" pitchFamily="2" charset="2"/>
              <a:buChar char="Ø"/>
            </a:pPr>
            <a:r>
              <a:rPr lang="en-US" sz="4900" dirty="0"/>
              <a:t>On most projects, Bridging will shorten the construction time due to the Contractor’s more intensive planning and input during the preparation of the final drawings and specifications.</a:t>
            </a:r>
          </a:p>
          <a:p>
            <a:pPr lvl="0">
              <a:buFont typeface="Wingdings" panose="05000000000000000000" pitchFamily="2" charset="2"/>
              <a:buChar char="Ø"/>
            </a:pPr>
            <a:endParaRPr lang="en-US" sz="4900" dirty="0"/>
          </a:p>
          <a:p>
            <a:pPr lvl="0">
              <a:buFont typeface="Wingdings" panose="05000000000000000000" pitchFamily="2" charset="2"/>
              <a:buChar char="Ø"/>
            </a:pPr>
            <a:r>
              <a:rPr lang="en-US" sz="4900" dirty="0"/>
              <a:t>Bridging facilitates the integration of both more advanced construction technology and more practical construction knowledge into the design process without giving up control of the design or the quality of the end product.</a:t>
            </a:r>
          </a:p>
          <a:p>
            <a:endParaRPr lang="en-US" dirty="0"/>
          </a:p>
        </p:txBody>
      </p:sp>
      <p:sp>
        <p:nvSpPr>
          <p:cNvPr id="4" name="Content Placeholder 3"/>
          <p:cNvSpPr>
            <a:spLocks noGrp="1"/>
          </p:cNvSpPr>
          <p:nvPr>
            <p:ph sz="half" idx="2"/>
          </p:nvPr>
        </p:nvSpPr>
        <p:spPr>
          <a:xfrm>
            <a:off x="4648200" y="1295400"/>
            <a:ext cx="4495800" cy="5486400"/>
          </a:xfrm>
        </p:spPr>
        <p:txBody>
          <a:bodyPr>
            <a:normAutofit fontScale="32500" lnSpcReduction="20000"/>
          </a:bodyPr>
          <a:lstStyle/>
          <a:p>
            <a:pPr>
              <a:buFont typeface="Wingdings" panose="05000000000000000000" pitchFamily="2" charset="2"/>
              <a:buChar char="Ø"/>
            </a:pPr>
            <a:r>
              <a:rPr lang="en-US" sz="4900" dirty="0"/>
              <a:t>When properly used, Bridging greatly reduces the Owner’s exposure to construction risks including contractor initiated change orders, claims, and delays/disputes in resolving flaws in the design or construction discovered after occupancy.</a:t>
            </a:r>
          </a:p>
          <a:p>
            <a:pPr>
              <a:buFont typeface="Wingdings" panose="05000000000000000000" pitchFamily="2" charset="2"/>
              <a:buChar char="Ø"/>
            </a:pPr>
            <a:endParaRPr lang="en-US" sz="4900" dirty="0"/>
          </a:p>
          <a:p>
            <a:pPr lvl="0">
              <a:buFont typeface="Wingdings" panose="05000000000000000000" pitchFamily="2" charset="2"/>
              <a:buChar char="Ø"/>
            </a:pPr>
            <a:r>
              <a:rPr lang="en-US" sz="4900" dirty="0"/>
              <a:t>After occupancy, if there is a defect requiring correction, Bridging provides a clear, single responsibility for correcting the work at no cost to the Owner.</a:t>
            </a:r>
          </a:p>
          <a:p>
            <a:pPr marL="0" indent="0">
              <a:buNone/>
            </a:pPr>
            <a:r>
              <a:rPr lang="en-US" sz="4900" dirty="0"/>
              <a:t> </a:t>
            </a:r>
          </a:p>
          <a:p>
            <a:pPr lvl="0">
              <a:buFont typeface="Wingdings" panose="05000000000000000000" pitchFamily="2" charset="2"/>
              <a:buChar char="Ø"/>
            </a:pPr>
            <a:r>
              <a:rPr lang="en-US" sz="4900" dirty="0"/>
              <a:t>By utilizing all of the above benefits—an Owner’s design and construction costs are significantly reduced compared to other methods.</a:t>
            </a:r>
          </a:p>
          <a:p>
            <a:pPr lvl="0">
              <a:buFont typeface="Wingdings" panose="05000000000000000000" pitchFamily="2" charset="2"/>
              <a:buChar char="Ø"/>
            </a:pPr>
            <a:endParaRPr lang="en-US" sz="4900" dirty="0"/>
          </a:p>
          <a:p>
            <a:pPr lvl="0">
              <a:buFont typeface="Wingdings" panose="05000000000000000000" pitchFamily="2" charset="2"/>
              <a:buChar char="Ø"/>
            </a:pPr>
            <a:r>
              <a:rPr lang="en-US" sz="4900" dirty="0"/>
              <a:t>For the last two decades Design-Build has become increasing popular with Owners, Architects, and Contractors vs. the traditional Design-Bid-Build process due to the typical 6% savings on construction costs as well as helping to deliver projects 33% faster than the traditional Design-Bid-Build process. </a:t>
            </a:r>
          </a:p>
          <a:p>
            <a:endParaRPr lang="en-US" sz="3400" dirty="0"/>
          </a:p>
        </p:txBody>
      </p:sp>
      <p:sp>
        <p:nvSpPr>
          <p:cNvPr id="5" name="Date Placeholder 4"/>
          <p:cNvSpPr>
            <a:spLocks noGrp="1"/>
          </p:cNvSpPr>
          <p:nvPr>
            <p:ph type="dt" sz="half" idx="10"/>
          </p:nvPr>
        </p:nvSpPr>
        <p:spPr/>
        <p:txBody>
          <a:bodyPr/>
          <a:lstStyle/>
          <a:p>
            <a:fld id="{5343BE17-DD99-4ABE-B1DD-6345E6D90596}"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4</a:t>
            </a:fld>
            <a:endParaRPr lang="en-US" dirty="0"/>
          </a:p>
        </p:txBody>
      </p:sp>
    </p:spTree>
    <p:extLst>
      <p:ext uri="{BB962C8B-B14F-4D97-AF65-F5344CB8AC3E}">
        <p14:creationId xmlns:p14="http://schemas.microsoft.com/office/powerpoint/2010/main" val="160583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250950"/>
          </a:xfrm>
        </p:spPr>
        <p:txBody>
          <a:bodyPr>
            <a:noAutofit/>
          </a:bodyPr>
          <a:lstStyle/>
          <a:p>
            <a:r>
              <a:rPr lang="en-US" sz="2800" dirty="0">
                <a:solidFill>
                  <a:srgbClr val="0070C0"/>
                </a:solidFill>
              </a:rPr>
              <a:t>Typical Bridging </a:t>
            </a:r>
            <a:br>
              <a:rPr lang="en-US" sz="2800" dirty="0">
                <a:solidFill>
                  <a:srgbClr val="0070C0"/>
                </a:solidFill>
              </a:rPr>
            </a:br>
            <a:r>
              <a:rPr lang="en-US" sz="2800" dirty="0">
                <a:solidFill>
                  <a:srgbClr val="0070C0"/>
                </a:solidFill>
              </a:rPr>
              <a:t>Team:</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643731"/>
            <a:ext cx="5111750" cy="5111750"/>
          </a:xfrm>
        </p:spPr>
      </p:pic>
      <p:sp>
        <p:nvSpPr>
          <p:cNvPr id="4" name="Text Placeholder 3"/>
          <p:cNvSpPr>
            <a:spLocks noGrp="1"/>
          </p:cNvSpPr>
          <p:nvPr>
            <p:ph type="body" sz="half" idx="2"/>
          </p:nvPr>
        </p:nvSpPr>
        <p:spPr>
          <a:xfrm>
            <a:off x="457200" y="1676400"/>
            <a:ext cx="3008313" cy="5029200"/>
          </a:xfrm>
        </p:spPr>
        <p:txBody>
          <a:bodyPr/>
          <a:lstStyle/>
          <a:p>
            <a:pPr marL="285750" lvl="0" indent="-285750">
              <a:buFont typeface="Wingdings" panose="05000000000000000000" pitchFamily="2" charset="2"/>
              <a:buChar char="Ø"/>
            </a:pPr>
            <a:r>
              <a:rPr lang="en-US" b="1" dirty="0"/>
              <a:t>Owner</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Program Manager (PM) </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Construction Manager (CM)</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Owner’s Design Consultant (ODC) or Designer</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Consulting Engineers </a:t>
            </a:r>
            <a:r>
              <a:rPr lang="en-US" dirty="0"/>
              <a:t>(as required by Owner, PM, or ODC)</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Design-Build Contractor (DBC) or Contractor</a:t>
            </a:r>
          </a:p>
          <a:p>
            <a:pPr marL="285750" lvl="0" indent="-285750">
              <a:buFont typeface="Wingdings" panose="05000000000000000000" pitchFamily="2" charset="2"/>
              <a:buChar char="Ø"/>
            </a:pPr>
            <a:endParaRPr lang="en-US" b="1" dirty="0"/>
          </a:p>
          <a:p>
            <a:pPr marL="285750" lvl="0" indent="-285750">
              <a:buFont typeface="Wingdings" panose="05000000000000000000" pitchFamily="2" charset="2"/>
              <a:buChar char="Ø"/>
            </a:pPr>
            <a:r>
              <a:rPr lang="en-US" b="1" dirty="0"/>
              <a:t>Contractor’s Architect &amp; Engineers (AE) </a:t>
            </a:r>
            <a:r>
              <a:rPr lang="en-US" dirty="0"/>
              <a:t>is typically a subcontractor to the DBC</a:t>
            </a:r>
          </a:p>
          <a:p>
            <a:endParaRPr lang="en-US" dirty="0"/>
          </a:p>
        </p:txBody>
      </p:sp>
      <p:sp>
        <p:nvSpPr>
          <p:cNvPr id="3" name="Date Placeholder 2"/>
          <p:cNvSpPr>
            <a:spLocks noGrp="1"/>
          </p:cNvSpPr>
          <p:nvPr>
            <p:ph type="dt" sz="half" idx="10"/>
          </p:nvPr>
        </p:nvSpPr>
        <p:spPr/>
        <p:txBody>
          <a:bodyPr/>
          <a:lstStyle/>
          <a:p>
            <a:fld id="{55E8FFC6-1ED4-4CC5-9F03-362EF6C6CC8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5</a:t>
            </a:fld>
            <a:endParaRPr lang="en-US" dirty="0"/>
          </a:p>
        </p:txBody>
      </p:sp>
    </p:spTree>
    <p:extLst>
      <p:ext uri="{BB962C8B-B14F-4D97-AF65-F5344CB8AC3E}">
        <p14:creationId xmlns:p14="http://schemas.microsoft.com/office/powerpoint/2010/main" val="263655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rgbClr val="0070C0"/>
                </a:solidFill>
              </a:rPr>
              <a:t>Typical Design and Bridging Terms</a:t>
            </a:r>
            <a:endParaRPr lang="en-US" sz="3600" dirty="0">
              <a:solidFill>
                <a:srgbClr val="0070C0"/>
              </a:solidFill>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lvl="0">
              <a:buFont typeface="Wingdings" panose="05000000000000000000" pitchFamily="2" charset="2"/>
              <a:buChar char="Ø"/>
            </a:pPr>
            <a:r>
              <a:rPr lang="en-US" dirty="0"/>
              <a:t>Project Development</a:t>
            </a:r>
          </a:p>
          <a:p>
            <a:pPr lvl="0">
              <a:buFont typeface="Wingdings" panose="05000000000000000000" pitchFamily="2" charset="2"/>
              <a:buChar char="Ø"/>
            </a:pPr>
            <a:r>
              <a:rPr lang="en-US" dirty="0"/>
              <a:t>Schematic Design (SD)</a:t>
            </a:r>
          </a:p>
          <a:p>
            <a:pPr lvl="0">
              <a:buFont typeface="Wingdings" panose="05000000000000000000" pitchFamily="2" charset="2"/>
              <a:buChar char="Ø"/>
            </a:pPr>
            <a:r>
              <a:rPr lang="en-US" dirty="0"/>
              <a:t>Development Documents (DD) </a:t>
            </a:r>
            <a:r>
              <a:rPr lang="en-US" dirty="0">
                <a:solidFill>
                  <a:srgbClr val="0070C0"/>
                </a:solidFill>
              </a:rPr>
              <a:t>are typically 40-60% of the design cost in DBB</a:t>
            </a:r>
          </a:p>
          <a:p>
            <a:pPr lvl="0">
              <a:buFont typeface="Wingdings" panose="05000000000000000000" pitchFamily="2" charset="2"/>
              <a:buChar char="Ø"/>
            </a:pPr>
            <a:r>
              <a:rPr lang="en-US" dirty="0"/>
              <a:t>Contract Documents (CD)</a:t>
            </a:r>
          </a:p>
          <a:p>
            <a:pPr lvl="0">
              <a:buFont typeface="Wingdings" panose="05000000000000000000" pitchFamily="2" charset="2"/>
              <a:buChar char="Ø"/>
            </a:pPr>
            <a:r>
              <a:rPr lang="en-US" dirty="0"/>
              <a:t>Bridging Contract Documents (BCD)</a:t>
            </a:r>
          </a:p>
          <a:p>
            <a:pPr lvl="0">
              <a:buFont typeface="Wingdings" panose="05000000000000000000" pitchFamily="2" charset="2"/>
              <a:buChar char="Ø"/>
            </a:pPr>
            <a:r>
              <a:rPr lang="en-US" dirty="0"/>
              <a:t>Owner’s Minimum Requirements (OMR)</a:t>
            </a:r>
          </a:p>
          <a:p>
            <a:pPr lvl="0">
              <a:buFont typeface="Wingdings" panose="05000000000000000000" pitchFamily="2" charset="2"/>
              <a:buChar char="Ø"/>
            </a:pPr>
            <a:r>
              <a:rPr lang="en-US" dirty="0"/>
              <a:t>Design Guide Illustrations (DGI)</a:t>
            </a:r>
          </a:p>
          <a:p>
            <a:pPr lvl="0">
              <a:buFont typeface="Wingdings" panose="05000000000000000000" pitchFamily="2" charset="2"/>
              <a:buChar char="Ø"/>
            </a:pPr>
            <a:r>
              <a:rPr lang="en-US" dirty="0"/>
              <a:t>Construction Documents (CD) </a:t>
            </a:r>
            <a:r>
              <a:rPr lang="en-US" dirty="0">
                <a:solidFill>
                  <a:srgbClr val="C00000"/>
                </a:solidFill>
              </a:rPr>
              <a:t>not to be confused with other CD for Contract Documents</a:t>
            </a:r>
          </a:p>
          <a:p>
            <a:endParaRPr lang="en-US" dirty="0"/>
          </a:p>
        </p:txBody>
      </p:sp>
      <p:sp>
        <p:nvSpPr>
          <p:cNvPr id="4" name="Date Placeholder 3"/>
          <p:cNvSpPr>
            <a:spLocks noGrp="1"/>
          </p:cNvSpPr>
          <p:nvPr>
            <p:ph type="dt" sz="half" idx="10"/>
          </p:nvPr>
        </p:nvSpPr>
        <p:spPr/>
        <p:txBody>
          <a:bodyPr/>
          <a:lstStyle/>
          <a:p>
            <a:fld id="{0455428B-E14C-4E89-90C0-7254E15FD62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6</a:t>
            </a:fld>
            <a:endParaRPr lang="en-US" dirty="0"/>
          </a:p>
        </p:txBody>
      </p:sp>
    </p:spTree>
    <p:extLst>
      <p:ext uri="{BB962C8B-B14F-4D97-AF65-F5344CB8AC3E}">
        <p14:creationId xmlns:p14="http://schemas.microsoft.com/office/powerpoint/2010/main" val="128378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b="1" dirty="0">
                <a:solidFill>
                  <a:srgbClr val="0070C0"/>
                </a:solidFill>
              </a:rPr>
              <a:t>The 6 Steps in the Bridging Method Process</a:t>
            </a:r>
            <a:endParaRPr lang="en-US" sz="3600"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lvl="0">
              <a:buFont typeface="Wingdings" panose="05000000000000000000" pitchFamily="2" charset="2"/>
              <a:buChar char="Ø"/>
            </a:pPr>
            <a:r>
              <a:rPr lang="en-US" b="1" dirty="0"/>
              <a:t>Step 1 -</a:t>
            </a:r>
            <a:r>
              <a:rPr lang="en-US" dirty="0"/>
              <a:t> Schematic Design (SD) Phase</a:t>
            </a:r>
          </a:p>
          <a:p>
            <a:pPr lvl="0">
              <a:buFont typeface="Wingdings" panose="05000000000000000000" pitchFamily="2" charset="2"/>
              <a:buChar char="Ø"/>
            </a:pPr>
            <a:r>
              <a:rPr lang="en-US" b="1" dirty="0"/>
              <a:t>Step 2 -</a:t>
            </a:r>
            <a:r>
              <a:rPr lang="en-US" dirty="0"/>
              <a:t> Preparing the Bridging Contract Documents (BCD)</a:t>
            </a:r>
          </a:p>
          <a:p>
            <a:pPr lvl="0">
              <a:buFont typeface="Wingdings" panose="05000000000000000000" pitchFamily="2" charset="2"/>
              <a:buChar char="Ø"/>
            </a:pPr>
            <a:r>
              <a:rPr lang="en-US" b="1" dirty="0"/>
              <a:t>Step 3 -</a:t>
            </a:r>
            <a:r>
              <a:rPr lang="en-US" dirty="0"/>
              <a:t> Bid  and  Award  Phase </a:t>
            </a:r>
            <a:r>
              <a:rPr lang="en-US" dirty="0">
                <a:solidFill>
                  <a:srgbClr val="00B050"/>
                </a:solidFill>
              </a:rPr>
              <a:t>(Award 1</a:t>
            </a:r>
            <a:r>
              <a:rPr lang="en-US" baseline="30000" dirty="0">
                <a:solidFill>
                  <a:srgbClr val="00B050"/>
                </a:solidFill>
              </a:rPr>
              <a:t>st</a:t>
            </a:r>
            <a:r>
              <a:rPr lang="en-US" dirty="0">
                <a:solidFill>
                  <a:srgbClr val="00B050"/>
                </a:solidFill>
              </a:rPr>
              <a:t> contract for construction plans/docs to DBC)</a:t>
            </a:r>
          </a:p>
          <a:p>
            <a:pPr lvl="0">
              <a:buFont typeface="Wingdings" panose="05000000000000000000" pitchFamily="2" charset="2"/>
              <a:buChar char="Ø"/>
            </a:pPr>
            <a:r>
              <a:rPr lang="en-US" b="1" dirty="0"/>
              <a:t>Step 4 -</a:t>
            </a:r>
            <a:r>
              <a:rPr lang="en-US" dirty="0"/>
              <a:t> Preparation of the construction plans/docs by the DBC’s AE</a:t>
            </a:r>
          </a:p>
          <a:p>
            <a:pPr lvl="0">
              <a:buFont typeface="Wingdings" panose="05000000000000000000" pitchFamily="2" charset="2"/>
              <a:buChar char="Ø"/>
            </a:pPr>
            <a:r>
              <a:rPr lang="en-US" b="1" dirty="0"/>
              <a:t>Step 5 - </a:t>
            </a:r>
            <a:r>
              <a:rPr lang="en-US" dirty="0"/>
              <a:t>Second Step  Award </a:t>
            </a:r>
            <a:r>
              <a:rPr lang="en-US" dirty="0">
                <a:solidFill>
                  <a:srgbClr val="00B050"/>
                </a:solidFill>
              </a:rPr>
              <a:t>(</a:t>
            </a:r>
            <a:r>
              <a:rPr lang="en-US" dirty="0">
                <a:solidFill>
                  <a:srgbClr val="0070C0"/>
                </a:solidFill>
              </a:rPr>
              <a:t>Award 2</a:t>
            </a:r>
            <a:r>
              <a:rPr lang="en-US" baseline="30000" dirty="0">
                <a:solidFill>
                  <a:srgbClr val="0070C0"/>
                </a:solidFill>
              </a:rPr>
              <a:t>nd</a:t>
            </a:r>
            <a:r>
              <a:rPr lang="en-US" dirty="0">
                <a:solidFill>
                  <a:srgbClr val="0070C0"/>
                </a:solidFill>
              </a:rPr>
              <a:t> contract for project construction to DBC)</a:t>
            </a:r>
          </a:p>
          <a:p>
            <a:pPr lvl="0">
              <a:buFont typeface="Wingdings" panose="05000000000000000000" pitchFamily="2" charset="2"/>
              <a:buChar char="Ø"/>
            </a:pPr>
            <a:r>
              <a:rPr lang="en-US" b="1" dirty="0"/>
              <a:t>Step 6</a:t>
            </a:r>
            <a:r>
              <a:rPr lang="en-US" dirty="0"/>
              <a:t> – Construction by Design-Build Contractor (DBC)</a:t>
            </a:r>
          </a:p>
          <a:p>
            <a:endParaRPr lang="en-US" dirty="0"/>
          </a:p>
        </p:txBody>
      </p:sp>
      <p:sp>
        <p:nvSpPr>
          <p:cNvPr id="4" name="Date Placeholder 3"/>
          <p:cNvSpPr>
            <a:spLocks noGrp="1"/>
          </p:cNvSpPr>
          <p:nvPr>
            <p:ph type="dt" sz="half" idx="10"/>
          </p:nvPr>
        </p:nvSpPr>
        <p:spPr/>
        <p:txBody>
          <a:bodyPr/>
          <a:lstStyle/>
          <a:p>
            <a:fld id="{1885AE9A-CEE2-49F8-995D-909093A42030}"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7</a:t>
            </a:fld>
            <a:endParaRPr lang="en-US" dirty="0"/>
          </a:p>
        </p:txBody>
      </p:sp>
    </p:spTree>
    <p:extLst>
      <p:ext uri="{BB962C8B-B14F-4D97-AF65-F5344CB8AC3E}">
        <p14:creationId xmlns:p14="http://schemas.microsoft.com/office/powerpoint/2010/main" val="121967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rgbClr val="0070C0"/>
                </a:solidFill>
              </a:rPr>
              <a:t>Step 1 - Schematic Design (SD) Phase</a:t>
            </a:r>
            <a:endParaRPr lang="en-US" sz="3600" dirty="0">
              <a:solidFill>
                <a:srgbClr val="0070C0"/>
              </a:solidFill>
            </a:endParaRPr>
          </a:p>
        </p:txBody>
      </p:sp>
      <p:sp>
        <p:nvSpPr>
          <p:cNvPr id="3" name="Content Placeholder 2"/>
          <p:cNvSpPr>
            <a:spLocks noGrp="1"/>
          </p:cNvSpPr>
          <p:nvPr>
            <p:ph idx="1"/>
          </p:nvPr>
        </p:nvSpPr>
        <p:spPr>
          <a:xfrm>
            <a:off x="228600" y="1219200"/>
            <a:ext cx="8686800" cy="5181600"/>
          </a:xfrm>
        </p:spPr>
        <p:txBody>
          <a:bodyPr>
            <a:normAutofit lnSpcReduction="10000"/>
          </a:bodyPr>
          <a:lstStyle/>
          <a:p>
            <a:pPr marL="0" indent="0">
              <a:buNone/>
            </a:pPr>
            <a:r>
              <a:rPr lang="en-US" sz="2000" dirty="0"/>
              <a:t>The PM (or CM) assists the Owner in selecting and contracting with the Owner’s Design Consultant (ODC) during Project Development.  The ODC produces the Schematic Design work in essentially the same manner that is typical for most Architects under the traditional Design-Bid-Build method, except:</a:t>
            </a:r>
          </a:p>
          <a:p>
            <a:endParaRPr lang="en-US" sz="2000" dirty="0"/>
          </a:p>
          <a:p>
            <a:pPr lvl="0">
              <a:buFont typeface="Wingdings" panose="05000000000000000000" pitchFamily="2" charset="2"/>
              <a:buChar char="Ø"/>
            </a:pPr>
            <a:r>
              <a:rPr lang="en-US" sz="2000" dirty="0"/>
              <a:t>The only difference between the traditional approach in carrying out schematic design and the approach under Bridging has to do with the early selection of engineered systems. </a:t>
            </a:r>
          </a:p>
          <a:p>
            <a:pPr lvl="0">
              <a:buFont typeface="Wingdings" panose="05000000000000000000" pitchFamily="2" charset="2"/>
              <a:buChar char="Ø"/>
            </a:pPr>
            <a:endParaRPr lang="en-US" sz="2000" dirty="0"/>
          </a:p>
          <a:p>
            <a:pPr lvl="0">
              <a:buFont typeface="Wingdings" panose="05000000000000000000" pitchFamily="2" charset="2"/>
              <a:buChar char="Ø"/>
            </a:pPr>
            <a:r>
              <a:rPr lang="en-US" sz="2000" dirty="0"/>
              <a:t>In Design-Bid-Build (DBB), this is usually done or considered by the Architect at the </a:t>
            </a:r>
            <a:r>
              <a:rPr lang="en-US" sz="2000" u="sng" dirty="0"/>
              <a:t>end</a:t>
            </a:r>
            <a:r>
              <a:rPr lang="en-US" sz="2000" dirty="0"/>
              <a:t> of the schematic design phase or at the </a:t>
            </a:r>
            <a:r>
              <a:rPr lang="en-US" sz="2000" u="sng" dirty="0"/>
              <a:t>start</a:t>
            </a:r>
            <a:r>
              <a:rPr lang="en-US" sz="2000" dirty="0"/>
              <a:t> of DD under the traditional method, but not in Bridging. </a:t>
            </a:r>
          </a:p>
          <a:p>
            <a:pPr lvl="0">
              <a:buFont typeface="Wingdings" panose="05000000000000000000" pitchFamily="2" charset="2"/>
              <a:buChar char="Ø"/>
            </a:pPr>
            <a:endParaRPr lang="en-US" sz="2000" dirty="0"/>
          </a:p>
          <a:p>
            <a:pPr lvl="0">
              <a:buFont typeface="Wingdings" panose="05000000000000000000" pitchFamily="2" charset="2"/>
              <a:buChar char="Ø"/>
            </a:pPr>
            <a:r>
              <a:rPr lang="en-US" sz="2000" dirty="0"/>
              <a:t>Under Bridging, due to the cost benefits to the Owner, the ODC should leave as much latitude to the Design-Build team in the detailed design of engineered systems as is feasible without affecting the Owner’s requirements or the ODC’s design parameters.  </a:t>
            </a:r>
          </a:p>
          <a:p>
            <a:endParaRPr lang="en-US" dirty="0"/>
          </a:p>
        </p:txBody>
      </p:sp>
      <p:sp>
        <p:nvSpPr>
          <p:cNvPr id="4" name="Date Placeholder 3"/>
          <p:cNvSpPr>
            <a:spLocks noGrp="1"/>
          </p:cNvSpPr>
          <p:nvPr>
            <p:ph type="dt" sz="half" idx="10"/>
          </p:nvPr>
        </p:nvSpPr>
        <p:spPr/>
        <p:txBody>
          <a:bodyPr/>
          <a:lstStyle/>
          <a:p>
            <a:fld id="{12D7394A-AB80-4721-A1A5-CF382910C92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8</a:t>
            </a:fld>
            <a:endParaRPr lang="en-US" dirty="0"/>
          </a:p>
        </p:txBody>
      </p:sp>
    </p:spTree>
    <p:extLst>
      <p:ext uri="{BB962C8B-B14F-4D97-AF65-F5344CB8AC3E}">
        <p14:creationId xmlns:p14="http://schemas.microsoft.com/office/powerpoint/2010/main" val="386239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solidFill>
                  <a:srgbClr val="0070C0"/>
                </a:solidFill>
              </a:rPr>
              <a:t>Step 1 - Schematic Design Phase - </a:t>
            </a:r>
            <a:r>
              <a:rPr lang="en-US" sz="3600" b="1" dirty="0">
                <a:solidFill>
                  <a:srgbClr val="C00000"/>
                </a:solidFill>
              </a:rPr>
              <a:t>Example</a:t>
            </a:r>
            <a:endParaRPr lang="en-US" sz="3600" dirty="0">
              <a:solidFill>
                <a:srgbClr val="C00000"/>
              </a:solidFill>
            </a:endParaRPr>
          </a:p>
        </p:txBody>
      </p:sp>
      <p:sp>
        <p:nvSpPr>
          <p:cNvPr id="3" name="Content Placeholder 2"/>
          <p:cNvSpPr>
            <a:spLocks noGrp="1"/>
          </p:cNvSpPr>
          <p:nvPr>
            <p:ph idx="1"/>
          </p:nvPr>
        </p:nvSpPr>
        <p:spPr>
          <a:xfrm>
            <a:off x="457200" y="914400"/>
            <a:ext cx="8229600" cy="5943600"/>
          </a:xfrm>
        </p:spPr>
        <p:txBody>
          <a:bodyPr>
            <a:normAutofit fontScale="70000" lnSpcReduction="20000"/>
          </a:bodyPr>
          <a:lstStyle/>
          <a:p>
            <a:pPr marL="0" indent="0">
              <a:buNone/>
            </a:pPr>
            <a:endParaRPr lang="en-US" dirty="0"/>
          </a:p>
          <a:p>
            <a:pPr marL="0" indent="0">
              <a:buNone/>
            </a:pPr>
            <a:r>
              <a:rPr lang="en-US" dirty="0"/>
              <a:t>If the Owner’s Design Consultant (ODC) determines that the design will best be carried out with an independent structured frame, the ODC is encouraged to allow in the architectural design sufficient space for several different types of independent structural frame systems. In a building with an independent structural frame of typical bays,  this might  include four (4) options for a: </a:t>
            </a:r>
          </a:p>
          <a:p>
            <a:pPr marL="731520" indent="-514350">
              <a:lnSpc>
                <a:spcPct val="170000"/>
              </a:lnSpc>
              <a:buAutoNum type="arabicParenR"/>
            </a:pPr>
            <a:r>
              <a:rPr lang="en-US" b="1" i="1" dirty="0">
                <a:solidFill>
                  <a:schemeClr val="accent6">
                    <a:lumMod val="75000"/>
                  </a:schemeClr>
                </a:solidFill>
              </a:rPr>
              <a:t>fireproofed  structural  steel  frame</a:t>
            </a:r>
          </a:p>
          <a:p>
            <a:pPr marL="731520" indent="-514350">
              <a:lnSpc>
                <a:spcPct val="120000"/>
              </a:lnSpc>
              <a:buAutoNum type="arabicParenR"/>
            </a:pPr>
            <a:r>
              <a:rPr lang="en-US" b="1" i="1" dirty="0">
                <a:solidFill>
                  <a:srgbClr val="00B050"/>
                </a:solidFill>
              </a:rPr>
              <a:t>cast-in-place reinforced  concrete frame  with  alternative   forming  systems for the  floor structure</a:t>
            </a:r>
          </a:p>
          <a:p>
            <a:pPr marL="731520" indent="-514350">
              <a:lnSpc>
                <a:spcPct val="170000"/>
              </a:lnSpc>
              <a:buAutoNum type="arabicParenR"/>
            </a:pPr>
            <a:r>
              <a:rPr lang="en-US" b="1" i="1" dirty="0">
                <a:solidFill>
                  <a:srgbClr val="C00000"/>
                </a:solidFill>
              </a:rPr>
              <a:t>cast-in-place, post  tensioned reinforced concrete system </a:t>
            </a:r>
          </a:p>
          <a:p>
            <a:pPr marL="731520" indent="-514350">
              <a:lnSpc>
                <a:spcPct val="170000"/>
              </a:lnSpc>
              <a:buAutoNum type="arabicParenR"/>
            </a:pPr>
            <a:r>
              <a:rPr lang="en-US" b="1" i="1" dirty="0">
                <a:solidFill>
                  <a:srgbClr val="0070C0"/>
                </a:solidFill>
              </a:rPr>
              <a:t>pre-cast reinforced concrete system</a:t>
            </a:r>
          </a:p>
          <a:p>
            <a:pPr marL="0" indent="0">
              <a:buNone/>
            </a:pPr>
            <a:endParaRPr lang="en-US" dirty="0"/>
          </a:p>
          <a:p>
            <a:pPr marL="0" indent="0">
              <a:buNone/>
            </a:pPr>
            <a:r>
              <a:rPr lang="en-US" dirty="0"/>
              <a:t>The Contractor, subsequent to being awarded the project, and their AE, will propose the best method of the four (4) systems in their bid.</a:t>
            </a:r>
          </a:p>
          <a:p>
            <a:endParaRPr lang="en-US" dirty="0"/>
          </a:p>
        </p:txBody>
      </p:sp>
      <p:sp>
        <p:nvSpPr>
          <p:cNvPr id="4" name="Date Placeholder 3"/>
          <p:cNvSpPr>
            <a:spLocks noGrp="1"/>
          </p:cNvSpPr>
          <p:nvPr>
            <p:ph type="dt" sz="half" idx="10"/>
          </p:nvPr>
        </p:nvSpPr>
        <p:spPr/>
        <p:txBody>
          <a:bodyPr/>
          <a:lstStyle/>
          <a:p>
            <a:fld id="{12EC572A-8253-4848-AAE7-297F76CD1503}"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9</a:t>
            </a:fld>
            <a:endParaRPr lang="en-US" dirty="0"/>
          </a:p>
        </p:txBody>
      </p:sp>
    </p:spTree>
    <p:extLst>
      <p:ext uri="{BB962C8B-B14F-4D97-AF65-F5344CB8AC3E}">
        <p14:creationId xmlns:p14="http://schemas.microsoft.com/office/powerpoint/2010/main" val="4148436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1931</Words>
  <Application>Microsoft Office PowerPoint</Application>
  <PresentationFormat>On-screen Show (4:3)</PresentationFormat>
  <Paragraphs>175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CopprplGoth Bd BT</vt:lpstr>
      <vt:lpstr>Wingdings</vt:lpstr>
      <vt:lpstr>Office Theme</vt:lpstr>
      <vt:lpstr>Design-Build  Bridging Method  of Project Delivery</vt:lpstr>
      <vt:lpstr>What is Bridging?</vt:lpstr>
      <vt:lpstr> Traditional Design-Bid-Build vs. Bridging  </vt:lpstr>
      <vt:lpstr>The Major Benefits of Bridging to the Owner</vt:lpstr>
      <vt:lpstr>Typical Bridging  Team:</vt:lpstr>
      <vt:lpstr>Typical Design and Bridging Terms</vt:lpstr>
      <vt:lpstr>The 6 Steps in the Bridging Method Process</vt:lpstr>
      <vt:lpstr>Step 1 - Schematic Design (SD) Phase</vt:lpstr>
      <vt:lpstr>Step 1 - Schematic Design Phase - Example</vt:lpstr>
      <vt:lpstr> Step 2 - Bridging Contract Documents </vt:lpstr>
      <vt:lpstr>Step 2 - Preparing  the Bridging  Contract  Documents: </vt:lpstr>
      <vt:lpstr>Step 2 - Preparing the Bridging Contract Documents - Three Important Objectives</vt:lpstr>
      <vt:lpstr>Steps 3, 5 and 4 – No Significant Changes to the Design-Bid-Build Method </vt:lpstr>
      <vt:lpstr>Step 4 - Preparation of the Construction Documents by the Contractor’s AE</vt:lpstr>
      <vt:lpstr>So Why Aren’t More Owners Using Bridging?</vt:lpstr>
      <vt:lpstr>Questions, Conclusions and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83</cp:revision>
  <cp:lastPrinted>2015-06-29T04:45:12Z</cp:lastPrinted>
  <dcterms:created xsi:type="dcterms:W3CDTF">2014-02-13T00:51:54Z</dcterms:created>
  <dcterms:modified xsi:type="dcterms:W3CDTF">2019-08-05T05:05:41Z</dcterms:modified>
</cp:coreProperties>
</file>