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75" r:id="rId6"/>
    <p:sldId id="262" r:id="rId7"/>
    <p:sldId id="260" r:id="rId8"/>
    <p:sldId id="276" r:id="rId9"/>
    <p:sldId id="277" r:id="rId10"/>
    <p:sldId id="279" r:id="rId11"/>
    <p:sldId id="280" r:id="rId12"/>
    <p:sldId id="281" r:id="rId13"/>
    <p:sldId id="290" r:id="rId14"/>
    <p:sldId id="286" r:id="rId15"/>
    <p:sldId id="265" r:id="rId16"/>
    <p:sldId id="282" r:id="rId17"/>
    <p:sldId id="283" r:id="rId18"/>
    <p:sldId id="284" r:id="rId19"/>
    <p:sldId id="287" r:id="rId20"/>
    <p:sldId id="288" r:id="rId21"/>
    <p:sldId id="289" r:id="rId22"/>
    <p:sldId id="274" r:id="rId23"/>
  </p:sldIdLst>
  <p:sldSz cx="9144000" cy="6858000" type="screen4x3"/>
  <p:notesSz cx="707707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4">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9" autoAdjust="0"/>
    <p:restoredTop sz="94656" autoAdjust="0"/>
  </p:normalViewPr>
  <p:slideViewPr>
    <p:cSldViewPr>
      <p:cViewPr varScale="1">
        <p:scale>
          <a:sx n="58" d="100"/>
          <a:sy n="58" d="100"/>
        </p:scale>
        <p:origin x="1638" y="45"/>
      </p:cViewPr>
      <p:guideLst>
        <p:guide orient="horz" pos="2160"/>
        <p:guide pos="2880"/>
      </p:guideLst>
    </p:cSldViewPr>
  </p:slideViewPr>
  <p:notesTextViewPr>
    <p:cViewPr>
      <p:scale>
        <a:sx n="1" d="1"/>
        <a:sy n="1" d="1"/>
      </p:scale>
      <p:origin x="0" y="0"/>
    </p:cViewPr>
  </p:notesTextViewPr>
  <p:sorterViewPr>
    <p:cViewPr>
      <p:scale>
        <a:sx n="100" d="100"/>
        <a:sy n="100" d="100"/>
      </p:scale>
      <p:origin x="0" y="5682"/>
    </p:cViewPr>
  </p:sorterViewPr>
  <p:notesViewPr>
    <p:cSldViewPr>
      <p:cViewPr varScale="1">
        <p:scale>
          <a:sx n="52" d="100"/>
          <a:sy n="52" d="100"/>
        </p:scale>
        <p:origin x="-1164" y="-102"/>
      </p:cViewPr>
      <p:guideLst>
        <p:guide orient="horz" pos="2944"/>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7281"/>
          </a:xfrm>
          <a:prstGeom prst="rect">
            <a:avLst/>
          </a:prstGeom>
        </p:spPr>
        <p:txBody>
          <a:bodyPr vert="horz" lIns="93936" tIns="46968" rIns="93936" bIns="46968" rtlCol="0"/>
          <a:lstStyle>
            <a:lvl1pPr algn="l">
              <a:defRPr sz="1200"/>
            </a:lvl1pPr>
          </a:lstStyle>
          <a:p>
            <a:r>
              <a:rPr lang="en-US"/>
              <a:t>How to Manage California's CALGreen Code, ZNE &amp; AB1103 Requirements</a:t>
            </a:r>
            <a:endParaRPr lang="en-US" dirty="0"/>
          </a:p>
        </p:txBody>
      </p:sp>
      <p:sp>
        <p:nvSpPr>
          <p:cNvPr id="3" name="Date Placeholder 2"/>
          <p:cNvSpPr>
            <a:spLocks noGrp="1"/>
          </p:cNvSpPr>
          <p:nvPr>
            <p:ph type="dt" sz="quarter" idx="1"/>
          </p:nvPr>
        </p:nvSpPr>
        <p:spPr>
          <a:xfrm>
            <a:off x="4008706" y="0"/>
            <a:ext cx="3066733" cy="467281"/>
          </a:xfrm>
          <a:prstGeom prst="rect">
            <a:avLst/>
          </a:prstGeom>
        </p:spPr>
        <p:txBody>
          <a:bodyPr vert="horz" lIns="93936" tIns="46968" rIns="93936" bIns="46968" rtlCol="0"/>
          <a:lstStyle>
            <a:lvl1pPr algn="r">
              <a:defRPr sz="1200"/>
            </a:lvl1pPr>
          </a:lstStyle>
          <a:p>
            <a:fld id="{40999375-7072-4C8E-AF53-F31E45620551}" type="datetimeFigureOut">
              <a:rPr lang="en-US" smtClean="0"/>
              <a:t>8/4/2019</a:t>
            </a:fld>
            <a:endParaRPr lang="en-US" dirty="0"/>
          </a:p>
        </p:txBody>
      </p:sp>
      <p:sp>
        <p:nvSpPr>
          <p:cNvPr id="4" name="Footer Placeholder 3"/>
          <p:cNvSpPr>
            <a:spLocks noGrp="1"/>
          </p:cNvSpPr>
          <p:nvPr>
            <p:ph type="ftr" sz="quarter" idx="2"/>
          </p:nvPr>
        </p:nvSpPr>
        <p:spPr>
          <a:xfrm>
            <a:off x="1" y="8876710"/>
            <a:ext cx="3066733" cy="467281"/>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76710"/>
            <a:ext cx="3066733" cy="467281"/>
          </a:xfrm>
          <a:prstGeom prst="rect">
            <a:avLst/>
          </a:prstGeom>
        </p:spPr>
        <p:txBody>
          <a:bodyPr vert="horz" lIns="93936" tIns="46968" rIns="93936" bIns="46968" rtlCol="0" anchor="b"/>
          <a:lstStyle>
            <a:lvl1pPr algn="r">
              <a:defRPr sz="1200"/>
            </a:lvl1pPr>
          </a:lstStyle>
          <a:p>
            <a:fld id="{DA671E46-1949-43C7-A7B6-5C8DE9198702}" type="slidenum">
              <a:rPr lang="en-US" smtClean="0"/>
              <a:t>‹#›</a:t>
            </a:fld>
            <a:endParaRPr lang="en-US" dirty="0"/>
          </a:p>
        </p:txBody>
      </p:sp>
    </p:spTree>
    <p:extLst>
      <p:ext uri="{BB962C8B-B14F-4D97-AF65-F5344CB8AC3E}">
        <p14:creationId xmlns:p14="http://schemas.microsoft.com/office/powerpoint/2010/main" val="121787827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6725"/>
          </a:xfrm>
          <a:prstGeom prst="rect">
            <a:avLst/>
          </a:prstGeom>
        </p:spPr>
        <p:txBody>
          <a:bodyPr vert="horz" lIns="91440" tIns="45720" rIns="91440" bIns="45720" rtlCol="0"/>
          <a:lstStyle>
            <a:lvl1pPr algn="l">
              <a:defRPr sz="1200"/>
            </a:lvl1pPr>
          </a:lstStyle>
          <a:p>
            <a:r>
              <a:rPr lang="en-US"/>
              <a:t>How to Manage California's CALGreen Code, ZNE &amp; AB1103 Requirements</a:t>
            </a:r>
            <a:endParaRPr lang="en-US" dirty="0"/>
          </a:p>
        </p:txBody>
      </p:sp>
      <p:sp>
        <p:nvSpPr>
          <p:cNvPr id="3" name="Date Placeholder 2"/>
          <p:cNvSpPr>
            <a:spLocks noGrp="1"/>
          </p:cNvSpPr>
          <p:nvPr>
            <p:ph type="dt" idx="1"/>
          </p:nvPr>
        </p:nvSpPr>
        <p:spPr>
          <a:xfrm>
            <a:off x="4008438" y="0"/>
            <a:ext cx="3067050" cy="466725"/>
          </a:xfrm>
          <a:prstGeom prst="rect">
            <a:avLst/>
          </a:prstGeom>
        </p:spPr>
        <p:txBody>
          <a:bodyPr vert="horz" lIns="91440" tIns="45720" rIns="91440" bIns="45720" rtlCol="0"/>
          <a:lstStyle>
            <a:lvl1pPr algn="r">
              <a:defRPr sz="1200"/>
            </a:lvl1pPr>
          </a:lstStyle>
          <a:p>
            <a:fld id="{EEDD63B0-4279-4C89-9724-95E2127E17E6}" type="datetimeFigureOut">
              <a:rPr lang="en-US" smtClean="0"/>
              <a:t>8/4/2019</a:t>
            </a:fld>
            <a:endParaRPr lang="en-US" dirty="0"/>
          </a:p>
        </p:txBody>
      </p:sp>
      <p:sp>
        <p:nvSpPr>
          <p:cNvPr id="4" name="Slide Image Placeholder 3"/>
          <p:cNvSpPr>
            <a:spLocks noGrp="1" noRot="1" noChangeAspect="1"/>
          </p:cNvSpPr>
          <p:nvPr>
            <p:ph type="sldImg" idx="2"/>
          </p:nvPr>
        </p:nvSpPr>
        <p:spPr>
          <a:xfrm>
            <a:off x="1203325" y="701675"/>
            <a:ext cx="4670425" cy="35036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38650"/>
            <a:ext cx="5661025" cy="4205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77300"/>
            <a:ext cx="306705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77300"/>
            <a:ext cx="3067050" cy="466725"/>
          </a:xfrm>
          <a:prstGeom prst="rect">
            <a:avLst/>
          </a:prstGeom>
        </p:spPr>
        <p:txBody>
          <a:bodyPr vert="horz" lIns="91440" tIns="45720" rIns="91440" bIns="45720" rtlCol="0" anchor="b"/>
          <a:lstStyle>
            <a:lvl1pPr algn="r">
              <a:defRPr sz="1200"/>
            </a:lvl1pPr>
          </a:lstStyle>
          <a:p>
            <a:fld id="{C8E251DD-80AE-4577-967E-E37A3017B50F}" type="slidenum">
              <a:rPr lang="en-US" smtClean="0"/>
              <a:t>‹#›</a:t>
            </a:fld>
            <a:endParaRPr lang="en-US" dirty="0"/>
          </a:p>
        </p:txBody>
      </p:sp>
    </p:spTree>
    <p:extLst>
      <p:ext uri="{BB962C8B-B14F-4D97-AF65-F5344CB8AC3E}">
        <p14:creationId xmlns:p14="http://schemas.microsoft.com/office/powerpoint/2010/main" val="210905923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r>
              <a:rPr lang="en-US"/>
              <a:t>How to Manage California's CALGreen Code, ZNE &amp; AB1103 Requirements</a:t>
            </a:r>
            <a:endParaRPr lang="en-US" dirty="0"/>
          </a:p>
        </p:txBody>
      </p:sp>
    </p:spTree>
    <p:extLst>
      <p:ext uri="{BB962C8B-B14F-4D97-AF65-F5344CB8AC3E}">
        <p14:creationId xmlns:p14="http://schemas.microsoft.com/office/powerpoint/2010/main" val="2267238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B6CE7E-F6D3-4697-A79C-89BA0DB9576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6765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A7BB3-7C87-4777-BFEA-048497828E7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05509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2EDC8-FEDB-4444-B99E-4CA2C0472AC1}"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73496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BC9FF-06AD-48BD-950F-2BD1BC59F8B6}"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53229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66BDD9-50F2-43E8-A565-F13B8AD2C04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514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882DA8-D469-4C8D-805D-D01C05D6C2FB}"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60813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2093EA-1A62-4742-A3A1-8D60155714B8}" type="datetime1">
              <a:rPr lang="en-US" smtClean="0"/>
              <a:t>8/4/2019</a:t>
            </a:fld>
            <a:endParaRPr lang="en-US" dirty="0"/>
          </a:p>
        </p:txBody>
      </p:sp>
      <p:sp>
        <p:nvSpPr>
          <p:cNvPr id="8" name="Footer Placeholder 7"/>
          <p:cNvSpPr>
            <a:spLocks noGrp="1"/>
          </p:cNvSpPr>
          <p:nvPr>
            <p:ph type="ftr" sz="quarter" idx="11"/>
          </p:nvPr>
        </p:nvSpPr>
        <p:spPr/>
        <p:txBody>
          <a:bodyPr/>
          <a:lstStyle/>
          <a:p>
            <a:r>
              <a:rPr lang="en-US"/>
              <a:t>CLW ENTERPRISES</a:t>
            </a:r>
            <a:endParaRPr lang="en-US" dirty="0"/>
          </a:p>
        </p:txBody>
      </p:sp>
      <p:sp>
        <p:nvSpPr>
          <p:cNvPr id="9" name="Slide Number Placeholder 8"/>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83840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72FF34-7B57-44A1-847A-2DCA4D73325D}" type="datetime1">
              <a:rPr lang="en-US" smtClean="0"/>
              <a:t>8/4/2019</a:t>
            </a:fld>
            <a:endParaRPr lang="en-US" dirty="0"/>
          </a:p>
        </p:txBody>
      </p:sp>
      <p:sp>
        <p:nvSpPr>
          <p:cNvPr id="4" name="Footer Placeholder 3"/>
          <p:cNvSpPr>
            <a:spLocks noGrp="1"/>
          </p:cNvSpPr>
          <p:nvPr>
            <p:ph type="ftr" sz="quarter" idx="11"/>
          </p:nvPr>
        </p:nvSpPr>
        <p:spPr/>
        <p:txBody>
          <a:bodyPr/>
          <a:lstStyle/>
          <a:p>
            <a:r>
              <a:rPr lang="en-US"/>
              <a:t>CLW ENTERPRISES</a:t>
            </a:r>
            <a:endParaRPr lang="en-US" dirty="0"/>
          </a:p>
        </p:txBody>
      </p:sp>
      <p:sp>
        <p:nvSpPr>
          <p:cNvPr id="5" name="Slide Number Placeholder 4"/>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291180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DBAAB-F6D9-44D8-A092-9AE31D7AA460}" type="datetime1">
              <a:rPr lang="en-US" smtClean="0"/>
              <a:t>8/4/2019</a:t>
            </a:fld>
            <a:endParaRPr lang="en-US" dirty="0"/>
          </a:p>
        </p:txBody>
      </p:sp>
      <p:sp>
        <p:nvSpPr>
          <p:cNvPr id="3" name="Footer Placeholder 2"/>
          <p:cNvSpPr>
            <a:spLocks noGrp="1"/>
          </p:cNvSpPr>
          <p:nvPr>
            <p:ph type="ftr" sz="quarter" idx="11"/>
          </p:nvPr>
        </p:nvSpPr>
        <p:spPr/>
        <p:txBody>
          <a:bodyPr/>
          <a:lstStyle/>
          <a:p>
            <a:r>
              <a:rPr lang="en-US"/>
              <a:t>CLW ENTERPRISES</a:t>
            </a:r>
            <a:endParaRPr lang="en-US" dirty="0"/>
          </a:p>
        </p:txBody>
      </p:sp>
      <p:sp>
        <p:nvSpPr>
          <p:cNvPr id="4" name="Slide Number Placeholder 3"/>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24131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DD3B5E-2086-4D25-9B01-DD5AD724A9BC}"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507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E66D1A-7C9D-44F3-AA6C-01C9DAE22ED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1530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34380-F85E-488B-96CD-41B860FA3316}" type="datetime1">
              <a:rPr lang="en-US" smtClean="0"/>
              <a:t>8/4/2019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CLW ENTERPRISES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3AE1-3F70-4984-83AF-6E0B37F17B85}" type="slidenum">
              <a:rPr lang="en-US" smtClean="0"/>
              <a:t>‹#›</a:t>
            </a:fld>
            <a:endParaRPr lang="en-US" dirty="0"/>
          </a:p>
        </p:txBody>
      </p:sp>
    </p:spTree>
    <p:extLst>
      <p:ext uri="{BB962C8B-B14F-4D97-AF65-F5344CB8AC3E}">
        <p14:creationId xmlns:p14="http://schemas.microsoft.com/office/powerpoint/2010/main" val="1020611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s://www.energystar.gov/buildings/facility-owners-and-managers/existing-buildings/use-portfolio-manager"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energycenter.org/policy/property-assessed-clean-energy-pace" TargetMode="External"/><Relationship Id="rId2" Type="http://schemas.openxmlformats.org/officeDocument/2006/relationships/hyperlink" Target="http://dsireusa.org/incentives/index.cfm?re=0&amp;ee=0&amp;spv=0&amp;st=0&amp;srp=1&amp;state=CA" TargetMode="External"/><Relationship Id="rId1" Type="http://schemas.openxmlformats.org/officeDocument/2006/relationships/slideLayout" Target="../slideLayouts/slideLayout2.xml"/><Relationship Id="rId5" Type="http://schemas.openxmlformats.org/officeDocument/2006/relationships/hyperlink" Target="http://www.socalgas.com/for-your-business/" TargetMode="External"/><Relationship Id="rId4" Type="http://schemas.openxmlformats.org/officeDocument/2006/relationships/hyperlink" Target="https://www.sce.com/wps/portal/home/business/savings-incentives/solar-rebate/!ut/p/b1/hc9NDoIwEAXgs3gAmYEqP8uqWItGREjFbgwarCRADRq5vjVxZaK-3Uu-SeaBhBxkWzwqVdwr3Rb1q0v3YPuMLniK3M9YiHyyxEBsnMieegbsDcAvofjvfgfyg6yEZwhLE7ERSMf4CdjWc5BHIlzFE9vBkfMGAcNwEcUGZAlBThJcp5QSRPcNfjwZgVS1PprBuxnIeegHLn1No-2R-ApkV57Lruysi77dIe_73lJaq7q0TrqBa5NjxYdyrgaDJyF4Geo!/dl4/d5/L2dBISEvZ0FBIS9nQSEh/"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energy.ca.gov/efficiency/financing/index.html" TargetMode="External"/><Relationship Id="rId2" Type="http://schemas.openxmlformats.org/officeDocument/2006/relationships/hyperlink" Target="http://www.gosolarcalifornia.ca.gov/" TargetMode="External"/><Relationship Id="rId1" Type="http://schemas.openxmlformats.org/officeDocument/2006/relationships/slideLayout" Target="../slideLayouts/slideLayout2.xml"/><Relationship Id="rId5" Type="http://schemas.openxmlformats.org/officeDocument/2006/relationships/hyperlink" Target="http://www.energy.ca.gov/appliances/database/" TargetMode="External"/><Relationship Id="rId4" Type="http://schemas.openxmlformats.org/officeDocument/2006/relationships/hyperlink" Target="https://www.sba.gov/content/federal-tax-credits-energy-efficiency"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lw-enterprises.com/" TargetMode="External"/><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hyperlink" Target="http://www.clw-enteprises.com/" TargetMode="External"/><Relationship Id="rId4" Type="http://schemas.openxmlformats.org/officeDocument/2006/relationships/hyperlink" Target="mailto:CLWEnterprises@att.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971800"/>
          </a:xfrm>
        </p:spPr>
        <p:txBody>
          <a:bodyPr>
            <a:noAutofit/>
          </a:bodyPr>
          <a:lstStyle/>
          <a:p>
            <a:r>
              <a:rPr lang="en-US" sz="4000" b="1" dirty="0">
                <a:solidFill>
                  <a:srgbClr val="00B050"/>
                </a:solidFill>
              </a:rPr>
              <a:t>How to Manage </a:t>
            </a:r>
            <a:r>
              <a:rPr lang="en-US" sz="4000" b="1">
                <a:solidFill>
                  <a:srgbClr val="00B050"/>
                </a:solidFill>
              </a:rPr>
              <a:t>California’s </a:t>
            </a:r>
            <a:br>
              <a:rPr lang="en-US" sz="4000" b="1">
                <a:solidFill>
                  <a:srgbClr val="00B050"/>
                </a:solidFill>
              </a:rPr>
            </a:br>
            <a:r>
              <a:rPr lang="en-US" sz="4000" b="1">
                <a:solidFill>
                  <a:srgbClr val="00B050"/>
                </a:solidFill>
              </a:rPr>
              <a:t>CALGreen </a:t>
            </a:r>
            <a:r>
              <a:rPr lang="en-US" sz="4000" b="1" dirty="0">
                <a:solidFill>
                  <a:srgbClr val="00B050"/>
                </a:solidFill>
              </a:rPr>
              <a:t>Code, Zero Net </a:t>
            </a:r>
            <a:r>
              <a:rPr lang="en-US" sz="4000" b="1">
                <a:solidFill>
                  <a:srgbClr val="00B050"/>
                </a:solidFill>
              </a:rPr>
              <a:t>Energy </a:t>
            </a:r>
            <a:br>
              <a:rPr lang="en-US" sz="4000" b="1">
                <a:solidFill>
                  <a:srgbClr val="00B050"/>
                </a:solidFill>
              </a:rPr>
            </a:br>
            <a:r>
              <a:rPr lang="en-US" sz="4000" b="1">
                <a:solidFill>
                  <a:srgbClr val="00B050"/>
                </a:solidFill>
              </a:rPr>
              <a:t>and </a:t>
            </a:r>
            <a:r>
              <a:rPr lang="en-US" sz="4000" b="1" dirty="0">
                <a:solidFill>
                  <a:srgbClr val="00B050"/>
                </a:solidFill>
              </a:rPr>
              <a:t>AB 1103 Requirements</a:t>
            </a:r>
            <a:endParaRPr lang="en-US" sz="4000" dirty="0">
              <a:solidFill>
                <a:srgbClr val="00B050"/>
              </a:solidFill>
            </a:endParaRPr>
          </a:p>
        </p:txBody>
      </p:sp>
      <p:sp>
        <p:nvSpPr>
          <p:cNvPr id="3" name="Subtitle 2"/>
          <p:cNvSpPr>
            <a:spLocks noGrp="1"/>
          </p:cNvSpPr>
          <p:nvPr>
            <p:ph type="subTitle" idx="1"/>
          </p:nvPr>
        </p:nvSpPr>
        <p:spPr>
          <a:xfrm>
            <a:off x="1333500" y="2819400"/>
            <a:ext cx="6400800" cy="1295400"/>
          </a:xfrm>
        </p:spPr>
        <p:txBody>
          <a:bodyPr>
            <a:normAutofit fontScale="47500" lnSpcReduction="20000"/>
          </a:bodyPr>
          <a:lstStyle/>
          <a:p>
            <a:r>
              <a:rPr lang="en-US" sz="3400" i="1" dirty="0">
                <a:solidFill>
                  <a:schemeClr val="tx1"/>
                </a:solidFill>
              </a:rPr>
              <a:t>by</a:t>
            </a:r>
          </a:p>
          <a:p>
            <a:r>
              <a:rPr lang="en-US" sz="4600" b="1" i="1" dirty="0">
                <a:solidFill>
                  <a:schemeClr val="tx1"/>
                </a:solidFill>
              </a:rPr>
              <a:t>Corey Lee Wilson </a:t>
            </a:r>
          </a:p>
          <a:p>
            <a:r>
              <a:rPr lang="en-US" sz="3400" dirty="0">
                <a:solidFill>
                  <a:schemeClr val="tx1"/>
                </a:solidFill>
              </a:rPr>
              <a:t>of</a:t>
            </a:r>
          </a:p>
          <a:p>
            <a:r>
              <a:rPr lang="en-US" sz="5100" dirty="0">
                <a:solidFill>
                  <a:srgbClr val="0070C0"/>
                </a:solidFill>
                <a:latin typeface="CopprplGoth Bd BT" panose="020E0705020203020404" pitchFamily="34" charset="0"/>
              </a:rPr>
              <a:t>CLW Enterprises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4114800"/>
            <a:ext cx="2209800" cy="2209800"/>
          </a:xfrm>
          <a:prstGeom prst="rect">
            <a:avLst/>
          </a:prstGeom>
        </p:spPr>
      </p:pic>
      <p:sp>
        <p:nvSpPr>
          <p:cNvPr id="5" name="Date Placeholder 4"/>
          <p:cNvSpPr>
            <a:spLocks noGrp="1"/>
          </p:cNvSpPr>
          <p:nvPr>
            <p:ph type="dt" sz="half" idx="10"/>
          </p:nvPr>
        </p:nvSpPr>
        <p:spPr/>
        <p:txBody>
          <a:bodyPr/>
          <a:lstStyle/>
          <a:p>
            <a:fld id="{66F52564-94E6-4873-B2E9-4A13C46659CF}"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a:t>
            </a:fld>
            <a:endParaRPr lang="en-US" dirty="0"/>
          </a:p>
        </p:txBody>
      </p:sp>
    </p:spTree>
    <p:extLst>
      <p:ext uri="{BB962C8B-B14F-4D97-AF65-F5344CB8AC3E}">
        <p14:creationId xmlns:p14="http://schemas.microsoft.com/office/powerpoint/2010/main" val="316256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124200" cy="1741714"/>
          </a:xfrm>
        </p:spPr>
        <p:txBody>
          <a:bodyPr>
            <a:normAutofit fontScale="90000"/>
          </a:bodyPr>
          <a:lstStyle/>
          <a:p>
            <a:r>
              <a:rPr lang="en-US" sz="2900" dirty="0">
                <a:solidFill>
                  <a:srgbClr val="00B050"/>
                </a:solidFill>
              </a:rPr>
              <a:t>CALGreen Inspection and Commissioning Process</a:t>
            </a:r>
            <a:br>
              <a:rPr lang="en-US" dirty="0"/>
            </a:br>
            <a:endParaRPr lang="en-US" dirty="0"/>
          </a:p>
        </p:txBody>
      </p:sp>
      <p:sp>
        <p:nvSpPr>
          <p:cNvPr id="3" name="Content Placeholder 2"/>
          <p:cNvSpPr>
            <a:spLocks noGrp="1"/>
          </p:cNvSpPr>
          <p:nvPr>
            <p:ph idx="1"/>
          </p:nvPr>
        </p:nvSpPr>
        <p:spPr>
          <a:xfrm>
            <a:off x="3657600" y="457200"/>
            <a:ext cx="5029200" cy="6096000"/>
          </a:xfrm>
        </p:spPr>
        <p:txBody>
          <a:bodyPr>
            <a:noAutofit/>
          </a:bodyPr>
          <a:lstStyle/>
          <a:p>
            <a:r>
              <a:rPr lang="en-US" sz="1800" dirty="0">
                <a:latin typeface="Calibri" panose="020F0502020204030204" pitchFamily="34" charset="0"/>
                <a:cs typeface="Calibri" panose="020F0502020204030204" pitchFamily="34" charset="0"/>
              </a:rPr>
              <a:t>CALGreen calls for commissioning of commercial buildings over 10,000 sf. and commissioning is a process to verify that the building meets the owner’s specifications. </a:t>
            </a:r>
          </a:p>
          <a:p>
            <a:endParaRPr lang="en-US" sz="1000" dirty="0">
              <a:latin typeface="Calibri" panose="020F0502020204030204" pitchFamily="34" charset="0"/>
              <a:cs typeface="Calibri" panose="020F0502020204030204" pitchFamily="34" charset="0"/>
            </a:endParaRPr>
          </a:p>
          <a:p>
            <a:pPr>
              <a:spcAft>
                <a:spcPts val="200"/>
              </a:spcAft>
            </a:pPr>
            <a:r>
              <a:rPr lang="en-US" sz="1800" dirty="0">
                <a:latin typeface="Calibri" panose="020F0502020204030204" pitchFamily="34" charset="0"/>
                <a:cs typeface="Calibri" panose="020F0502020204030204" pitchFamily="34" charset="0"/>
              </a:rPr>
              <a:t>The applicant will obtain his permits from the city or county and then will need to retain the services of a commissioning coordinator to do the field verification of all the requirements of CALGreen.</a:t>
            </a:r>
          </a:p>
          <a:p>
            <a:pPr>
              <a:spcAft>
                <a:spcPts val="200"/>
              </a:spcAft>
            </a:pPr>
            <a:endParaRPr lang="en-US" sz="10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At the time of final inspection a document will be presented showing compliance with CALGreen commissioning requirements and a Certificate of Occupancy can be issued. </a:t>
            </a:r>
          </a:p>
          <a:p>
            <a:endParaRPr lang="en-US" sz="10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The code allows building official to issue a temporary certificate of occupancy (if needed) and once a building passes the final inspection process, the property can then be labeled as CALGreen compliant.</a:t>
            </a:r>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943" y="2209799"/>
            <a:ext cx="3144417" cy="3316515"/>
          </a:xfrm>
          <a:prstGeom prst="rect">
            <a:avLst/>
          </a:prstGeom>
        </p:spPr>
      </p:pic>
      <p:sp>
        <p:nvSpPr>
          <p:cNvPr id="4" name="Date Placeholder 3"/>
          <p:cNvSpPr>
            <a:spLocks noGrp="1"/>
          </p:cNvSpPr>
          <p:nvPr>
            <p:ph type="dt" sz="half" idx="10"/>
          </p:nvPr>
        </p:nvSpPr>
        <p:spPr/>
        <p:txBody>
          <a:bodyPr/>
          <a:lstStyle/>
          <a:p>
            <a:fld id="{F4417D83-57E1-4A80-8F3D-9B896C2A9885}"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10</a:t>
            </a:fld>
            <a:endParaRPr lang="en-US" dirty="0"/>
          </a:p>
        </p:txBody>
      </p:sp>
    </p:spTree>
    <p:extLst>
      <p:ext uri="{BB962C8B-B14F-4D97-AF65-F5344CB8AC3E}">
        <p14:creationId xmlns:p14="http://schemas.microsoft.com/office/powerpoint/2010/main" val="1060035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199"/>
            <a:ext cx="3733800" cy="1447801"/>
          </a:xfrm>
        </p:spPr>
        <p:txBody>
          <a:bodyPr>
            <a:normAutofit fontScale="90000"/>
          </a:bodyPr>
          <a:lstStyle/>
          <a:p>
            <a:r>
              <a:rPr lang="en-US" sz="3200" dirty="0">
                <a:solidFill>
                  <a:srgbClr val="00B050"/>
                </a:solidFill>
              </a:rPr>
              <a:t>California’s Zero Net Energy (ZNE) Standard </a:t>
            </a:r>
            <a:br>
              <a:rPr lang="en-US" dirty="0"/>
            </a:br>
            <a:endParaRPr lang="en-US" dirty="0"/>
          </a:p>
        </p:txBody>
      </p:sp>
      <p:sp>
        <p:nvSpPr>
          <p:cNvPr id="3" name="Content Placeholder 2"/>
          <p:cNvSpPr>
            <a:spLocks noGrp="1"/>
          </p:cNvSpPr>
          <p:nvPr>
            <p:ph idx="1"/>
          </p:nvPr>
        </p:nvSpPr>
        <p:spPr>
          <a:xfrm>
            <a:off x="4038600" y="609600"/>
            <a:ext cx="4876800" cy="5943600"/>
          </a:xfrm>
        </p:spPr>
        <p:txBody>
          <a:bodyPr>
            <a:noAutofit/>
          </a:bodyPr>
          <a:lstStyle/>
          <a:p>
            <a:pPr marL="0" indent="0">
              <a:buNone/>
            </a:pPr>
            <a:r>
              <a:rPr lang="en-US" sz="1800" b="1" dirty="0"/>
              <a:t>In 2008 the California Public Utility Commission (PUC) issued its Zero Net Energy (ZNE) goals:</a:t>
            </a:r>
          </a:p>
          <a:p>
            <a:pPr marL="0" indent="0">
              <a:buNone/>
            </a:pPr>
            <a:endParaRPr lang="en-US" sz="1800" dirty="0"/>
          </a:p>
          <a:p>
            <a:r>
              <a:rPr lang="en-US" sz="1800" dirty="0"/>
              <a:t>All new residential construction by 2020 </a:t>
            </a:r>
          </a:p>
          <a:p>
            <a:pPr marL="0" indent="0">
              <a:buNone/>
            </a:pPr>
            <a:endParaRPr lang="en-US" sz="1800" dirty="0"/>
          </a:p>
          <a:p>
            <a:r>
              <a:rPr lang="en-US" sz="1800" dirty="0"/>
              <a:t>All new commercial buildings by 2030</a:t>
            </a:r>
          </a:p>
          <a:p>
            <a:pPr marL="0" indent="0">
              <a:buNone/>
            </a:pPr>
            <a:endParaRPr lang="en-US" sz="1800" dirty="0"/>
          </a:p>
          <a:p>
            <a:r>
              <a:rPr lang="en-US" sz="1800" dirty="0"/>
              <a:t>2013 Energy Code will reach 70% of the residential ZNE goal</a:t>
            </a:r>
          </a:p>
          <a:p>
            <a:pPr marL="0" indent="0">
              <a:buNone/>
            </a:pPr>
            <a:endParaRPr lang="en-US" sz="1800" dirty="0"/>
          </a:p>
          <a:p>
            <a:r>
              <a:rPr lang="en-US" sz="1800" dirty="0"/>
              <a:t>2016 Energy Code will reach 85% of the residential ZNE goal</a:t>
            </a:r>
          </a:p>
          <a:p>
            <a:pPr marL="0" indent="0">
              <a:buNone/>
            </a:pPr>
            <a:endParaRPr lang="en-US" sz="1800" dirty="0"/>
          </a:p>
          <a:p>
            <a:r>
              <a:rPr lang="en-US" sz="1800" dirty="0"/>
              <a:t>2019 Energy Code will meet the 100% goal of ZNE</a:t>
            </a:r>
          </a:p>
          <a:p>
            <a:endParaRPr lang="en-US" sz="1800" dirty="0"/>
          </a:p>
          <a:p>
            <a:r>
              <a:rPr lang="en-US" sz="1800" dirty="0"/>
              <a:t>By 2030 every new school is supposed to be a zero net energy building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905001"/>
            <a:ext cx="2971800" cy="1977598"/>
          </a:xfrm>
          <a:prstGeom prst="rect">
            <a:avLst/>
          </a:prstGeom>
        </p:spPr>
      </p:pic>
      <p:sp>
        <p:nvSpPr>
          <p:cNvPr id="6" name="TextBox 5"/>
          <p:cNvSpPr txBox="1"/>
          <p:nvPr/>
        </p:nvSpPr>
        <p:spPr>
          <a:xfrm>
            <a:off x="533400" y="4090078"/>
            <a:ext cx="3212702" cy="2031325"/>
          </a:xfrm>
          <a:prstGeom prst="rect">
            <a:avLst/>
          </a:prstGeom>
          <a:noFill/>
        </p:spPr>
        <p:txBody>
          <a:bodyPr wrap="square" rtlCol="0">
            <a:spAutoFit/>
          </a:bodyPr>
          <a:lstStyle/>
          <a:p>
            <a:r>
              <a:rPr lang="en-US" b="1" dirty="0"/>
              <a:t>A (ZNE) is a building with zero net energy consumption, meaning the total amount of energy used by the building on an annual basis is roughly equal to the amount of renewable energy created on the site. </a:t>
            </a:r>
          </a:p>
        </p:txBody>
      </p:sp>
      <p:sp>
        <p:nvSpPr>
          <p:cNvPr id="5" name="Date Placeholder 4"/>
          <p:cNvSpPr>
            <a:spLocks noGrp="1"/>
          </p:cNvSpPr>
          <p:nvPr>
            <p:ph type="dt" sz="half" idx="10"/>
          </p:nvPr>
        </p:nvSpPr>
        <p:spPr/>
        <p:txBody>
          <a:bodyPr/>
          <a:lstStyle/>
          <a:p>
            <a:fld id="{B19C47EC-6E9E-4EAA-9E72-07FCF29AD027}"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a:t>CLW ENTERPRISES</a:t>
            </a:r>
            <a:endParaRPr lang="en-US" dirty="0"/>
          </a:p>
        </p:txBody>
      </p:sp>
      <p:sp>
        <p:nvSpPr>
          <p:cNvPr id="8" name="Slide Number Placeholder 7"/>
          <p:cNvSpPr>
            <a:spLocks noGrp="1"/>
          </p:cNvSpPr>
          <p:nvPr>
            <p:ph type="sldNum" sz="quarter" idx="12"/>
          </p:nvPr>
        </p:nvSpPr>
        <p:spPr/>
        <p:txBody>
          <a:bodyPr/>
          <a:lstStyle/>
          <a:p>
            <a:fld id="{AB823AE1-3F70-4984-83AF-6E0B37F17B85}" type="slidenum">
              <a:rPr lang="en-US" smtClean="0"/>
              <a:t>11</a:t>
            </a:fld>
            <a:endParaRPr lang="en-US" dirty="0"/>
          </a:p>
        </p:txBody>
      </p:sp>
    </p:spTree>
    <p:extLst>
      <p:ext uri="{BB962C8B-B14F-4D97-AF65-F5344CB8AC3E}">
        <p14:creationId xmlns:p14="http://schemas.microsoft.com/office/powerpoint/2010/main" val="167900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305800" cy="1403350"/>
          </a:xfrm>
        </p:spPr>
        <p:txBody>
          <a:bodyPr>
            <a:normAutofit/>
          </a:bodyPr>
          <a:lstStyle/>
          <a:p>
            <a:r>
              <a:rPr lang="en-US" sz="3000" dirty="0">
                <a:solidFill>
                  <a:srgbClr val="00B050"/>
                </a:solidFill>
              </a:rPr>
              <a:t>Mandatory Energy Benchmarking and Disclosure Assembly Bill 1103 &amp; ENERGY STAR Rating System</a:t>
            </a:r>
          </a:p>
        </p:txBody>
      </p:sp>
      <p:sp>
        <p:nvSpPr>
          <p:cNvPr id="4" name="Text Placeholder 3"/>
          <p:cNvSpPr>
            <a:spLocks noGrp="1"/>
          </p:cNvSpPr>
          <p:nvPr>
            <p:ph type="body" sz="half" idx="2"/>
          </p:nvPr>
        </p:nvSpPr>
        <p:spPr>
          <a:xfrm>
            <a:off x="3657600" y="2057399"/>
            <a:ext cx="4800600" cy="4495801"/>
          </a:xfrm>
        </p:spPr>
        <p:txBody>
          <a:bodyPr>
            <a:noAutofit/>
          </a:bodyPr>
          <a:lstStyle/>
          <a:p>
            <a:r>
              <a:rPr lang="en-US" sz="2400" dirty="0"/>
              <a:t>California’s Mandatory Energy Benchmarking &amp; Disclosure Assembly Bill 1103 (AB 1103), which passed in 2007, requires the benchmarking and disclosure of a </a:t>
            </a:r>
            <a:r>
              <a:rPr lang="en-US" sz="2400" u="sng" dirty="0"/>
              <a:t>non-residential</a:t>
            </a:r>
            <a:r>
              <a:rPr lang="en-US" sz="2400" dirty="0"/>
              <a:t> building’s energy consumption data (from the previous year) to prospective buyers and lessees of the entire building or lenders financing the entire building. </a:t>
            </a:r>
          </a:p>
        </p:txBody>
      </p:sp>
      <p:sp>
        <p:nvSpPr>
          <p:cNvPr id="8" name="TextBox 7"/>
          <p:cNvSpPr txBox="1"/>
          <p:nvPr/>
        </p:nvSpPr>
        <p:spPr>
          <a:xfrm>
            <a:off x="533400" y="1905000"/>
            <a:ext cx="2819400" cy="923330"/>
          </a:xfrm>
          <a:prstGeom prst="rect">
            <a:avLst/>
          </a:prstGeom>
          <a:noFill/>
        </p:spPr>
        <p:txBody>
          <a:bodyPr wrap="square" rtlCol="0">
            <a:spAutoFit/>
          </a:bodyPr>
          <a:lstStyle/>
          <a:p>
            <a:r>
              <a:rPr lang="en-US" sz="5400" b="1" dirty="0">
                <a:solidFill>
                  <a:srgbClr val="00B050"/>
                </a:solidFill>
              </a:rPr>
              <a:t>AB1103</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3048000"/>
            <a:ext cx="2357628" cy="2590800"/>
          </a:xfrm>
        </p:spPr>
      </p:pic>
      <p:sp>
        <p:nvSpPr>
          <p:cNvPr id="3" name="Date Placeholder 2"/>
          <p:cNvSpPr>
            <a:spLocks noGrp="1"/>
          </p:cNvSpPr>
          <p:nvPr>
            <p:ph type="dt" sz="half" idx="10"/>
          </p:nvPr>
        </p:nvSpPr>
        <p:spPr/>
        <p:txBody>
          <a:bodyPr/>
          <a:lstStyle/>
          <a:p>
            <a:fld id="{ECD15DEA-3761-4F39-8A0A-21E95CCE813F}"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12</a:t>
            </a:fld>
            <a:endParaRPr lang="en-US" dirty="0"/>
          </a:p>
        </p:txBody>
      </p:sp>
    </p:spTree>
    <p:extLst>
      <p:ext uri="{BB962C8B-B14F-4D97-AF65-F5344CB8AC3E}">
        <p14:creationId xmlns:p14="http://schemas.microsoft.com/office/powerpoint/2010/main" val="1385008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3003550"/>
          </a:xfrm>
        </p:spPr>
        <p:txBody>
          <a:bodyPr>
            <a:noAutofit/>
          </a:bodyPr>
          <a:lstStyle/>
          <a:p>
            <a:r>
              <a:rPr lang="en-US" sz="3200" dirty="0">
                <a:solidFill>
                  <a:srgbClr val="00B050"/>
                </a:solidFill>
              </a:rPr>
              <a:t>What are the Compliance Triggers for AB1103 Reporting?</a:t>
            </a:r>
          </a:p>
        </p:txBody>
      </p:sp>
      <p:sp>
        <p:nvSpPr>
          <p:cNvPr id="3" name="Content Placeholder 2"/>
          <p:cNvSpPr>
            <a:spLocks noGrp="1"/>
          </p:cNvSpPr>
          <p:nvPr>
            <p:ph idx="1"/>
          </p:nvPr>
        </p:nvSpPr>
        <p:spPr>
          <a:xfrm>
            <a:off x="3575050" y="533400"/>
            <a:ext cx="5111750" cy="5592763"/>
          </a:xfrm>
        </p:spPr>
        <p:txBody>
          <a:bodyPr>
            <a:normAutofit fontScale="70000" lnSpcReduction="20000"/>
          </a:bodyPr>
          <a:lstStyle/>
          <a:p>
            <a:pPr marL="0" indent="0">
              <a:buNone/>
            </a:pPr>
            <a:r>
              <a:rPr lang="en-US" b="1" dirty="0"/>
              <a:t> </a:t>
            </a:r>
            <a:endParaRPr lang="en-US" dirty="0"/>
          </a:p>
          <a:p>
            <a:pPr marL="0" lvl="0" indent="0">
              <a:buNone/>
            </a:pPr>
            <a:r>
              <a:rPr lang="en-US" b="1" dirty="0"/>
              <a:t>1) The ENTIRE non-residential building is being offered for sale, lease, finance or refinance.</a:t>
            </a:r>
          </a:p>
          <a:p>
            <a:pPr marL="0" indent="0">
              <a:buNone/>
            </a:pPr>
            <a:endParaRPr lang="en-US" b="1" dirty="0"/>
          </a:p>
          <a:p>
            <a:pPr marL="0" indent="0">
              <a:buNone/>
            </a:pPr>
            <a:r>
              <a:rPr lang="en-US" b="1" dirty="0"/>
              <a:t>2) The non-residential building type is one of the following:</a:t>
            </a:r>
          </a:p>
          <a:p>
            <a:pPr lvl="0"/>
            <a:r>
              <a:rPr lang="en-US" dirty="0"/>
              <a:t>Assembly (A)</a:t>
            </a:r>
          </a:p>
          <a:p>
            <a:pPr lvl="0"/>
            <a:r>
              <a:rPr lang="en-US" dirty="0"/>
              <a:t>Business (B)</a:t>
            </a:r>
          </a:p>
          <a:p>
            <a:pPr lvl="0"/>
            <a:r>
              <a:rPr lang="en-US" dirty="0"/>
              <a:t>Educational (E)</a:t>
            </a:r>
          </a:p>
          <a:p>
            <a:pPr lvl="0"/>
            <a:r>
              <a:rPr lang="en-US" dirty="0"/>
              <a:t>Institutional – Assisted Living (I‐1, R‐1)</a:t>
            </a:r>
          </a:p>
          <a:p>
            <a:pPr lvl="0"/>
            <a:r>
              <a:rPr lang="en-US" dirty="0"/>
              <a:t>Institutional – Nonambulatory (I‐2)</a:t>
            </a:r>
          </a:p>
          <a:p>
            <a:pPr lvl="0"/>
            <a:r>
              <a:rPr lang="en-US" dirty="0"/>
              <a:t>Mercantile (M)</a:t>
            </a:r>
          </a:p>
          <a:p>
            <a:pPr lvl="0"/>
            <a:r>
              <a:rPr lang="en-US" dirty="0"/>
              <a:t>Residential – Transient (R‐1) (for example, a hotel)</a:t>
            </a:r>
          </a:p>
          <a:p>
            <a:pPr lvl="0"/>
            <a:r>
              <a:rPr lang="en-US" dirty="0"/>
              <a:t>Storage (S)</a:t>
            </a:r>
          </a:p>
          <a:p>
            <a:pPr lvl="0"/>
            <a:r>
              <a:rPr lang="en-US" dirty="0"/>
              <a:t>Utility – Parking Garage (U)</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599" y="3780556"/>
            <a:ext cx="1571171" cy="2143994"/>
          </a:xfrm>
          <a:prstGeom prst="rect">
            <a:avLst/>
          </a:prstGeom>
        </p:spPr>
      </p:pic>
      <p:sp>
        <p:nvSpPr>
          <p:cNvPr id="4" name="Date Placeholder 3"/>
          <p:cNvSpPr>
            <a:spLocks noGrp="1"/>
          </p:cNvSpPr>
          <p:nvPr>
            <p:ph type="dt" sz="half" idx="10"/>
          </p:nvPr>
        </p:nvSpPr>
        <p:spPr/>
        <p:txBody>
          <a:bodyPr/>
          <a:lstStyle/>
          <a:p>
            <a:fld id="{6395CB4E-F4F5-45AC-B8D9-F45074D92E83}"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13</a:t>
            </a:fld>
            <a:endParaRPr lang="en-US" dirty="0"/>
          </a:p>
        </p:txBody>
      </p:sp>
    </p:spTree>
    <p:extLst>
      <p:ext uri="{BB962C8B-B14F-4D97-AF65-F5344CB8AC3E}">
        <p14:creationId xmlns:p14="http://schemas.microsoft.com/office/powerpoint/2010/main" val="1509630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3613150"/>
          </a:xfrm>
        </p:spPr>
        <p:txBody>
          <a:bodyPr>
            <a:noAutofit/>
          </a:bodyPr>
          <a:lstStyle/>
          <a:p>
            <a:r>
              <a:rPr lang="en-US" sz="3600" dirty="0">
                <a:solidFill>
                  <a:srgbClr val="00B050"/>
                </a:solidFill>
              </a:rPr>
              <a:t>How to Use the ENERGY STAR Portfolio Manager and the ENERGY STAR Rating</a:t>
            </a:r>
          </a:p>
        </p:txBody>
      </p:sp>
      <p:sp>
        <p:nvSpPr>
          <p:cNvPr id="3" name="Content Placeholder 2"/>
          <p:cNvSpPr>
            <a:spLocks noGrp="1"/>
          </p:cNvSpPr>
          <p:nvPr>
            <p:ph idx="1"/>
          </p:nvPr>
        </p:nvSpPr>
        <p:spPr>
          <a:xfrm>
            <a:off x="3429000" y="609600"/>
            <a:ext cx="5257800" cy="5516563"/>
          </a:xfrm>
        </p:spPr>
        <p:txBody>
          <a:bodyPr>
            <a:noAutofit/>
          </a:bodyPr>
          <a:lstStyle/>
          <a:p>
            <a:r>
              <a:rPr lang="en-US" sz="1600" dirty="0"/>
              <a:t>AB 1103 requires accurate building data be entered into the </a:t>
            </a:r>
            <a:r>
              <a:rPr lang="en-US" sz="1600" b="1" dirty="0"/>
              <a:t>ENERGY STAR Portfolio Manager</a:t>
            </a:r>
            <a:r>
              <a:rPr lang="en-US" sz="1600" dirty="0"/>
              <a:t>, which will generate an ENERGY STAR Rating and supporting documents.  </a:t>
            </a:r>
          </a:p>
          <a:p>
            <a:endParaRPr lang="en-US" sz="1600" dirty="0"/>
          </a:p>
          <a:p>
            <a:r>
              <a:rPr lang="en-US" sz="1600" dirty="0"/>
              <a:t>The information to be disclosed includes the energy consumption data for the building as a whole for the prior consecutive 12 months. </a:t>
            </a:r>
          </a:p>
          <a:p>
            <a:endParaRPr lang="en-US" sz="1600" dirty="0"/>
          </a:p>
          <a:p>
            <a:r>
              <a:rPr lang="en-US" sz="1600" dirty="0"/>
              <a:t>The energy consumption data is compared to the energy consumption for similar buildings nationwide. </a:t>
            </a:r>
          </a:p>
          <a:p>
            <a:endParaRPr lang="en-US" sz="1600" dirty="0"/>
          </a:p>
          <a:p>
            <a:r>
              <a:rPr lang="en-US" sz="1600" dirty="0"/>
              <a:t>In addition, the energy efficiency rating of the building under the federal ENERGY STAR performance rating system is provided to the extent available. </a:t>
            </a:r>
          </a:p>
          <a:p>
            <a:endParaRPr lang="en-US" sz="1600" dirty="0"/>
          </a:p>
          <a:p>
            <a:r>
              <a:rPr lang="en-US" sz="1600" dirty="0"/>
              <a:t>The disclosure documents are generated entirely on-line using the EPA's ENERGY STAR Portfolio Manager Website software by opening an account for the building and providing the required energy consumption-related information.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648200"/>
            <a:ext cx="2515840" cy="1447800"/>
          </a:xfrm>
          <a:prstGeom prst="rect">
            <a:avLst/>
          </a:prstGeom>
        </p:spPr>
      </p:pic>
      <p:sp>
        <p:nvSpPr>
          <p:cNvPr id="4" name="Date Placeholder 3"/>
          <p:cNvSpPr>
            <a:spLocks noGrp="1"/>
          </p:cNvSpPr>
          <p:nvPr>
            <p:ph type="dt" sz="half" idx="10"/>
          </p:nvPr>
        </p:nvSpPr>
        <p:spPr/>
        <p:txBody>
          <a:bodyPr/>
          <a:lstStyle/>
          <a:p>
            <a:fld id="{44145771-8DCA-49A6-B98C-4EDBA00129D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14</a:t>
            </a:fld>
            <a:endParaRPr lang="en-US" dirty="0"/>
          </a:p>
        </p:txBody>
      </p:sp>
    </p:spTree>
    <p:extLst>
      <p:ext uri="{BB962C8B-B14F-4D97-AF65-F5344CB8AC3E}">
        <p14:creationId xmlns:p14="http://schemas.microsoft.com/office/powerpoint/2010/main" val="3222391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53400" cy="1327150"/>
          </a:xfrm>
        </p:spPr>
        <p:txBody>
          <a:bodyPr>
            <a:normAutofit/>
          </a:bodyPr>
          <a:lstStyle/>
          <a:p>
            <a:r>
              <a:rPr lang="en-US" sz="3600" dirty="0">
                <a:solidFill>
                  <a:srgbClr val="00B050"/>
                </a:solidFill>
              </a:rPr>
              <a:t>ENERGY STAR, Energy Use Intensity (EUI) , and Benchmarking</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9400" y="2590800"/>
            <a:ext cx="1831878" cy="2256278"/>
          </a:xfrm>
        </p:spPr>
      </p:pic>
      <p:sp>
        <p:nvSpPr>
          <p:cNvPr id="4" name="Text Placeholder 3"/>
          <p:cNvSpPr>
            <a:spLocks noGrp="1"/>
          </p:cNvSpPr>
          <p:nvPr>
            <p:ph type="body" sz="half" idx="2"/>
          </p:nvPr>
        </p:nvSpPr>
        <p:spPr>
          <a:xfrm>
            <a:off x="457200" y="1524000"/>
            <a:ext cx="5791200" cy="5181600"/>
          </a:xfrm>
        </p:spPr>
        <p:txBody>
          <a:bodyPr>
            <a:norm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600" dirty="0"/>
              <a:t>Owners must submit data via the U.S. EPA’s </a:t>
            </a:r>
            <a:r>
              <a:rPr lang="en-US" sz="1600" b="1" dirty="0"/>
              <a:t>ENERGY STAR Portfolio Manager</a:t>
            </a:r>
            <a:r>
              <a:rPr lang="en-US" sz="1600" dirty="0"/>
              <a:t> web portal for benchmarking.</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Portfolio Manager is an interactive tool that allows an owner to track and assess energy and water consumption across its entire portfolio of buildings.</a:t>
            </a:r>
          </a:p>
          <a:p>
            <a:endParaRPr lang="en-US" sz="1600" dirty="0"/>
          </a:p>
          <a:p>
            <a:pPr marL="285750" indent="-285750">
              <a:buFont typeface="Arial" panose="020B0604020202020204" pitchFamily="34" charset="0"/>
              <a:buChar char="•"/>
            </a:pPr>
            <a:r>
              <a:rPr lang="en-US" sz="1600" dirty="0"/>
              <a:t>ENERGY STAR rating takes into account the building's energy-related characteristics, such as types of space uses, size, location (climate), number of occupants, hours of operation, amount of refrigerated space, and number of PCs.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disclosure documents are generated entirely on-line by building owner or agent using the EPA's ENERGY STAR Portfolio Manager Website software by opening an account for the building and providing the required energy consumption-related information. </a:t>
            </a:r>
          </a:p>
          <a:p>
            <a:pPr marL="285750" indent="-285750">
              <a:buFont typeface="Arial" panose="020B0604020202020204" pitchFamily="34" charset="0"/>
              <a:buChar char="•"/>
            </a:pPr>
            <a:endParaRPr lang="en-US" sz="1800" dirty="0"/>
          </a:p>
        </p:txBody>
      </p:sp>
      <p:sp>
        <p:nvSpPr>
          <p:cNvPr id="3" name="Date Placeholder 2"/>
          <p:cNvSpPr>
            <a:spLocks noGrp="1"/>
          </p:cNvSpPr>
          <p:nvPr>
            <p:ph type="dt" sz="half" idx="10"/>
          </p:nvPr>
        </p:nvSpPr>
        <p:spPr/>
        <p:txBody>
          <a:bodyPr/>
          <a:lstStyle/>
          <a:p>
            <a:fld id="{A8E527CD-4B10-46DB-99CE-0CF4BCA3DF5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15</a:t>
            </a:fld>
            <a:endParaRPr lang="en-US" dirty="0"/>
          </a:p>
        </p:txBody>
      </p:sp>
    </p:spTree>
    <p:extLst>
      <p:ext uri="{BB962C8B-B14F-4D97-AF65-F5344CB8AC3E}">
        <p14:creationId xmlns:p14="http://schemas.microsoft.com/office/powerpoint/2010/main" val="386365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53400" cy="1327150"/>
          </a:xfrm>
        </p:spPr>
        <p:txBody>
          <a:bodyPr>
            <a:normAutofit/>
          </a:bodyPr>
          <a:lstStyle/>
          <a:p>
            <a:r>
              <a:rPr lang="en-US" sz="3600" dirty="0">
                <a:solidFill>
                  <a:srgbClr val="00B050"/>
                </a:solidFill>
              </a:rPr>
              <a:t>ENERGY STAR, Energy Use Intensity (EUI), and Benchmarking (Continued)</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9400" y="2590800"/>
            <a:ext cx="1831878" cy="2256278"/>
          </a:xfrm>
        </p:spPr>
      </p:pic>
      <p:sp>
        <p:nvSpPr>
          <p:cNvPr id="4" name="Text Placeholder 3"/>
          <p:cNvSpPr>
            <a:spLocks noGrp="1"/>
          </p:cNvSpPr>
          <p:nvPr>
            <p:ph type="body" sz="half" idx="2"/>
          </p:nvPr>
        </p:nvSpPr>
        <p:spPr>
          <a:xfrm>
            <a:off x="457200" y="1600200"/>
            <a:ext cx="5791200" cy="4800600"/>
          </a:xfrm>
        </p:spPr>
        <p:txBody>
          <a:bodyPr>
            <a:normAutofit fontScale="85000" lnSpcReduction="10000"/>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000" dirty="0"/>
              <a:t>ENERGY STAR performance rating grades buildings on a scale of 1 to 100 (100 being the most energy efficient) that is designed to compare the building's energy consumption to similar buildings nationwide. </a:t>
            </a:r>
          </a:p>
          <a:p>
            <a:pPr marL="285750" indent="-285750">
              <a:buFont typeface="Arial" panose="020B0604020202020204" pitchFamily="34" charset="0"/>
              <a:buChar char="•"/>
            </a:pPr>
            <a:endParaRPr lang="en-US" sz="1900" dirty="0"/>
          </a:p>
          <a:p>
            <a:pPr marL="285750" indent="-285750">
              <a:buFont typeface="Arial" panose="020B0604020202020204" pitchFamily="34" charset="0"/>
              <a:buChar char="•"/>
            </a:pPr>
            <a:r>
              <a:rPr lang="en-US" sz="1900" dirty="0"/>
              <a:t>An ENERGY STAR  score of 75 or greater indicates that the building is in the top quartile of comparable buildings nationwide and is qualified to be voluntarily certified as an Energy Star building. </a:t>
            </a:r>
          </a:p>
          <a:p>
            <a:endParaRPr lang="en-US" sz="1900" dirty="0"/>
          </a:p>
          <a:p>
            <a:pPr marL="285750" indent="-285750">
              <a:buFont typeface="Arial" panose="020B0604020202020204" pitchFamily="34" charset="0"/>
              <a:buChar char="•"/>
            </a:pPr>
            <a:r>
              <a:rPr lang="en-US" sz="1900" b="1" dirty="0"/>
              <a:t>Energy Use Intensity (EUI) </a:t>
            </a:r>
            <a:r>
              <a:rPr lang="en-US" sz="1900" dirty="0"/>
              <a:t>is simply the energy consumption of a thing, divided by a key descriptive factor of the thing. Miles per gallon (MPG) for cars is a type of energy use intensity. While a high MPG number means a more efficient car, with buildings you want to see a lower EUI score. </a:t>
            </a:r>
          </a:p>
          <a:p>
            <a:endParaRPr lang="en-US" sz="1900" dirty="0"/>
          </a:p>
          <a:p>
            <a:pPr marL="285750" indent="-285750">
              <a:buFont typeface="Arial" panose="020B0604020202020204" pitchFamily="34" charset="0"/>
              <a:buChar char="•"/>
            </a:pPr>
            <a:r>
              <a:rPr lang="en-US" sz="1900" dirty="0"/>
              <a:t>Any building applying for the ENERGY STAR label must have their data certified by a licensed professional engineer.</a:t>
            </a:r>
          </a:p>
        </p:txBody>
      </p:sp>
      <p:sp>
        <p:nvSpPr>
          <p:cNvPr id="3" name="Date Placeholder 2"/>
          <p:cNvSpPr>
            <a:spLocks noGrp="1"/>
          </p:cNvSpPr>
          <p:nvPr>
            <p:ph type="dt" sz="half" idx="10"/>
          </p:nvPr>
        </p:nvSpPr>
        <p:spPr/>
        <p:txBody>
          <a:bodyPr/>
          <a:lstStyle/>
          <a:p>
            <a:fld id="{127A0C22-E413-4C1E-86A1-C510D403BA77}"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16</a:t>
            </a:fld>
            <a:endParaRPr lang="en-US" dirty="0"/>
          </a:p>
        </p:txBody>
      </p:sp>
    </p:spTree>
    <p:extLst>
      <p:ext uri="{BB962C8B-B14F-4D97-AF65-F5344CB8AC3E}">
        <p14:creationId xmlns:p14="http://schemas.microsoft.com/office/powerpoint/2010/main" val="1598206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2922820" cy="2895599"/>
          </a:xfrm>
        </p:spPr>
        <p:txBody>
          <a:bodyPr>
            <a:normAutofit fontScale="90000"/>
          </a:bodyPr>
          <a:lstStyle/>
          <a:p>
            <a:r>
              <a:rPr lang="en-US" sz="3100" dirty="0">
                <a:solidFill>
                  <a:srgbClr val="00B050"/>
                </a:solidFill>
              </a:rPr>
              <a:t>AB1103 </a:t>
            </a:r>
            <a:br>
              <a:rPr lang="en-US" sz="3100" dirty="0">
                <a:solidFill>
                  <a:srgbClr val="00B050"/>
                </a:solidFill>
              </a:rPr>
            </a:br>
            <a:r>
              <a:rPr lang="en-US" sz="3100" dirty="0">
                <a:solidFill>
                  <a:srgbClr val="00B050"/>
                </a:solidFill>
              </a:rPr>
              <a:t>Compliance Requirements for Commercial Buildings in California</a:t>
            </a:r>
            <a:br>
              <a:rPr lang="en-US" dirty="0"/>
            </a:br>
            <a:endParaRPr lang="en-US" dirty="0"/>
          </a:p>
        </p:txBody>
      </p:sp>
      <p:sp>
        <p:nvSpPr>
          <p:cNvPr id="3" name="Content Placeholder 2"/>
          <p:cNvSpPr>
            <a:spLocks noGrp="1"/>
          </p:cNvSpPr>
          <p:nvPr>
            <p:ph idx="1"/>
          </p:nvPr>
        </p:nvSpPr>
        <p:spPr>
          <a:xfrm>
            <a:off x="3575050" y="838200"/>
            <a:ext cx="5111750" cy="5562600"/>
          </a:xfrm>
        </p:spPr>
        <p:txBody>
          <a:bodyPr>
            <a:noAutofit/>
          </a:bodyPr>
          <a:lstStyle/>
          <a:p>
            <a:r>
              <a:rPr lang="en-US" sz="1800" dirty="0"/>
              <a:t>Owners of non-residential buildings at least </a:t>
            </a:r>
            <a:r>
              <a:rPr lang="en-US" sz="1800" b="1" dirty="0"/>
              <a:t>10,000 gross square feet in size starting January 1, 2014, </a:t>
            </a:r>
            <a:r>
              <a:rPr lang="en-US" sz="1800" dirty="0"/>
              <a:t>must provide certain energy usage and energy efficiency information to prospective buyers, tenants and lenders. That requirement is </a:t>
            </a:r>
            <a:r>
              <a:rPr lang="en-US" sz="1800" b="1" dirty="0"/>
              <a:t>revised to 5,000 square feet starting July 1, 2016. </a:t>
            </a:r>
          </a:p>
          <a:p>
            <a:pPr marL="0" indent="0">
              <a:buNone/>
            </a:pPr>
            <a:endParaRPr lang="en-US" sz="1800" dirty="0"/>
          </a:p>
          <a:p>
            <a:r>
              <a:rPr lang="en-US" sz="1800" dirty="0"/>
              <a:t>Disclosure requirements apply only to transactions involving an entire building or buildings. Space leases and transactions involving individual commercial condominium units comprising a portion of a building are not subject to the requirements. </a:t>
            </a:r>
          </a:p>
          <a:p>
            <a:pPr marL="0" indent="0">
              <a:buNone/>
            </a:pPr>
            <a:endParaRPr lang="en-US" sz="1800" dirty="0"/>
          </a:p>
          <a:p>
            <a:r>
              <a:rPr lang="en-US" sz="1800" dirty="0"/>
              <a:t>Disclosure requirements do not apply to industrial buildings used for manufacturing (as evidenced by an occupancy permit building use classification of Group F).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733800"/>
            <a:ext cx="2743200" cy="2498271"/>
          </a:xfrm>
          <a:prstGeom prst="rect">
            <a:avLst/>
          </a:prstGeom>
        </p:spPr>
      </p:pic>
      <p:sp>
        <p:nvSpPr>
          <p:cNvPr id="4" name="Date Placeholder 3"/>
          <p:cNvSpPr>
            <a:spLocks noGrp="1"/>
          </p:cNvSpPr>
          <p:nvPr>
            <p:ph type="dt" sz="half" idx="10"/>
          </p:nvPr>
        </p:nvSpPr>
        <p:spPr/>
        <p:txBody>
          <a:bodyPr/>
          <a:lstStyle/>
          <a:p>
            <a:fld id="{432914AA-4F5A-4115-8AC6-847E4BCCA6DF}"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17</a:t>
            </a:fld>
            <a:endParaRPr lang="en-US" dirty="0"/>
          </a:p>
        </p:txBody>
      </p:sp>
    </p:spTree>
    <p:extLst>
      <p:ext uri="{BB962C8B-B14F-4D97-AF65-F5344CB8AC3E}">
        <p14:creationId xmlns:p14="http://schemas.microsoft.com/office/powerpoint/2010/main" val="4086470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2922820" cy="2025831"/>
          </a:xfrm>
        </p:spPr>
        <p:txBody>
          <a:bodyPr>
            <a:normAutofit fontScale="90000"/>
          </a:bodyPr>
          <a:lstStyle/>
          <a:p>
            <a:r>
              <a:rPr lang="en-US" sz="3100" dirty="0">
                <a:solidFill>
                  <a:srgbClr val="00B050"/>
                </a:solidFill>
              </a:rPr>
              <a:t>What AB1103 Information Must be Disclosed and When? </a:t>
            </a:r>
            <a:br>
              <a:rPr lang="en-US" dirty="0"/>
            </a:br>
            <a:endParaRPr lang="en-US" dirty="0"/>
          </a:p>
        </p:txBody>
      </p:sp>
      <p:sp>
        <p:nvSpPr>
          <p:cNvPr id="3" name="Content Placeholder 2"/>
          <p:cNvSpPr>
            <a:spLocks noGrp="1"/>
          </p:cNvSpPr>
          <p:nvPr>
            <p:ph idx="1"/>
          </p:nvPr>
        </p:nvSpPr>
        <p:spPr>
          <a:xfrm>
            <a:off x="3575050" y="609600"/>
            <a:ext cx="5111750" cy="5774871"/>
          </a:xfrm>
        </p:spPr>
        <p:txBody>
          <a:bodyPr>
            <a:noAutofit/>
          </a:bodyPr>
          <a:lstStyle/>
          <a:p>
            <a:r>
              <a:rPr lang="en-US" sz="1800" dirty="0"/>
              <a:t>The information to be disclosed includes the energy consumption data for the building as a whole </a:t>
            </a:r>
            <a:r>
              <a:rPr lang="en-US" sz="1800" b="1" dirty="0"/>
              <a:t>for the prior consecutive 12 months</a:t>
            </a:r>
            <a:r>
              <a:rPr lang="en-US" sz="1800" dirty="0"/>
              <a:t>. </a:t>
            </a:r>
          </a:p>
          <a:p>
            <a:endParaRPr lang="en-US" sz="800" dirty="0"/>
          </a:p>
          <a:p>
            <a:r>
              <a:rPr lang="en-US" sz="1800" dirty="0"/>
              <a:t>The ENERGY STAR Portfolio Manager account for the building is required to be opened </a:t>
            </a:r>
            <a:r>
              <a:rPr lang="en-US" sz="1800" b="1" dirty="0"/>
              <a:t>at least 30 days before </a:t>
            </a:r>
            <a:r>
              <a:rPr lang="en-US" sz="1800" dirty="0"/>
              <a:t>the disclosures are to be made to allow sufficient time to generate the disclosure documents. </a:t>
            </a:r>
          </a:p>
          <a:p>
            <a:pPr marL="0" indent="0">
              <a:buNone/>
            </a:pPr>
            <a:endParaRPr lang="en-US" sz="800" dirty="0"/>
          </a:p>
          <a:p>
            <a:r>
              <a:rPr lang="en-US" sz="1800" dirty="0"/>
              <a:t>The four (4) disclosure documents for each building are:</a:t>
            </a:r>
          </a:p>
          <a:p>
            <a:pPr lvl="1" indent="-342900">
              <a:buFont typeface="+mj-lt"/>
              <a:buAutoNum type="arabicPeriod"/>
            </a:pPr>
            <a:r>
              <a:rPr lang="en-US" sz="1800" dirty="0"/>
              <a:t>Disclosure Summary Sheet</a:t>
            </a:r>
          </a:p>
          <a:p>
            <a:pPr lvl="1" indent="-342900">
              <a:buFont typeface="+mj-lt"/>
              <a:buAutoNum type="arabicPeriod"/>
            </a:pPr>
            <a:r>
              <a:rPr lang="en-US" sz="1800" dirty="0"/>
              <a:t>Statement of Energy Performance</a:t>
            </a:r>
          </a:p>
          <a:p>
            <a:pPr lvl="1" indent="-342900">
              <a:buFont typeface="+mj-lt"/>
              <a:buAutoNum type="arabicPeriod"/>
            </a:pPr>
            <a:r>
              <a:rPr lang="en-US" sz="1800" dirty="0"/>
              <a:t>Data Checklist</a:t>
            </a:r>
          </a:p>
          <a:p>
            <a:pPr lvl="1" indent="-342900">
              <a:buFont typeface="+mj-lt"/>
              <a:buAutoNum type="arabicPeriod"/>
            </a:pPr>
            <a:r>
              <a:rPr lang="en-US" sz="1800" dirty="0"/>
              <a:t>Facility Summary</a:t>
            </a:r>
          </a:p>
          <a:p>
            <a:pPr marL="400050" lvl="1" indent="0">
              <a:buNone/>
            </a:pPr>
            <a:endParaRPr lang="en-US" sz="800" dirty="0"/>
          </a:p>
          <a:p>
            <a:r>
              <a:rPr lang="en-US" sz="1800" dirty="0"/>
              <a:t>Website at: </a:t>
            </a:r>
            <a:r>
              <a:rPr lang="en-US" sz="1600" dirty="0">
                <a:hlinkClick r:id="rId2"/>
              </a:rPr>
              <a:t>https://www.energystar.gov/buildings/facility-owners-and-managers/existing-buildings/use-portfolio-manager</a:t>
            </a:r>
            <a:endParaRPr lang="en-US" sz="1600" dirty="0"/>
          </a:p>
          <a:p>
            <a:endParaRPr lang="en-US" sz="1800" dirty="0"/>
          </a:p>
          <a:p>
            <a:pPr marL="400050" lvl="1" indent="0">
              <a:buNone/>
            </a:pPr>
            <a:endParaRPr lang="en-US" sz="1800" dirty="0"/>
          </a:p>
          <a:p>
            <a:pPr marL="0" indent="0">
              <a:buNone/>
            </a:pPr>
            <a:endParaRPr lang="en-US" sz="1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607" y="2635431"/>
            <a:ext cx="2722993" cy="3520440"/>
          </a:xfrm>
          <a:prstGeom prst="rect">
            <a:avLst/>
          </a:prstGeom>
        </p:spPr>
      </p:pic>
      <p:sp>
        <p:nvSpPr>
          <p:cNvPr id="4" name="Date Placeholder 3"/>
          <p:cNvSpPr>
            <a:spLocks noGrp="1"/>
          </p:cNvSpPr>
          <p:nvPr>
            <p:ph type="dt" sz="half" idx="10"/>
          </p:nvPr>
        </p:nvSpPr>
        <p:spPr/>
        <p:txBody>
          <a:bodyPr/>
          <a:lstStyle/>
          <a:p>
            <a:fld id="{7371C7EF-634F-4AD2-B730-BCC092CCD49D}"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18</a:t>
            </a:fld>
            <a:endParaRPr lang="en-US" dirty="0"/>
          </a:p>
        </p:txBody>
      </p:sp>
    </p:spTree>
    <p:extLst>
      <p:ext uri="{BB962C8B-B14F-4D97-AF65-F5344CB8AC3E}">
        <p14:creationId xmlns:p14="http://schemas.microsoft.com/office/powerpoint/2010/main" val="1876631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43" y="533400"/>
            <a:ext cx="3008313" cy="2286000"/>
          </a:xfrm>
        </p:spPr>
        <p:txBody>
          <a:bodyPr>
            <a:noAutofit/>
          </a:bodyPr>
          <a:lstStyle/>
          <a:p>
            <a:pPr lvl="0"/>
            <a:r>
              <a:rPr lang="en-US" sz="3200" dirty="0">
                <a:solidFill>
                  <a:srgbClr val="00B050"/>
                </a:solidFill>
              </a:rPr>
              <a:t>Prop 39 - California Clean Energy Jobs Act</a:t>
            </a:r>
            <a:br>
              <a:rPr lang="en-US" sz="3600" dirty="0">
                <a:solidFill>
                  <a:srgbClr val="00B050"/>
                </a:solidFill>
              </a:rPr>
            </a:br>
            <a:endParaRPr lang="en-US" sz="3600" dirty="0">
              <a:solidFill>
                <a:srgbClr val="00B050"/>
              </a:solidFill>
            </a:endParaRPr>
          </a:p>
        </p:txBody>
      </p:sp>
      <p:sp>
        <p:nvSpPr>
          <p:cNvPr id="3" name="Content Placeholder 2"/>
          <p:cNvSpPr>
            <a:spLocks noGrp="1"/>
          </p:cNvSpPr>
          <p:nvPr>
            <p:ph idx="1"/>
          </p:nvPr>
        </p:nvSpPr>
        <p:spPr>
          <a:xfrm>
            <a:off x="3575050" y="685800"/>
            <a:ext cx="5111750" cy="5440363"/>
          </a:xfrm>
        </p:spPr>
        <p:txBody>
          <a:bodyPr>
            <a:noAutofit/>
          </a:bodyPr>
          <a:lstStyle/>
          <a:p>
            <a:r>
              <a:rPr lang="en-US" sz="1600" dirty="0"/>
              <a:t>The California Clean Energy Jobs Act (Prop. 39) changed the corporate income tax code and allocates projected revenue to California's General Fund and the Clean Energy Job Creation Fund for five fiscal years, beginning with fiscal year 2013-14. </a:t>
            </a:r>
          </a:p>
          <a:p>
            <a:pPr marL="0" indent="0">
              <a:buNone/>
            </a:pPr>
            <a:endParaRPr lang="en-US" sz="800" dirty="0"/>
          </a:p>
          <a:p>
            <a:r>
              <a:rPr lang="en-US" sz="1600" dirty="0"/>
              <a:t>Under the initiative, roughly up to $550 million annually is available for appropriation by the Legislature for eligible projects to improve energy efficiency and expand clean energy generation in schools.</a:t>
            </a:r>
          </a:p>
          <a:p>
            <a:endParaRPr lang="en-US" sz="800" dirty="0"/>
          </a:p>
          <a:p>
            <a:r>
              <a:rPr lang="en-US" sz="1600" dirty="0"/>
              <a:t>Eligible </a:t>
            </a:r>
            <a:r>
              <a:rPr lang="en-US" sz="1600" b="1" dirty="0"/>
              <a:t>Local Educational Agencies (LEAs) </a:t>
            </a:r>
            <a:r>
              <a:rPr lang="en-US" sz="1600" dirty="0"/>
              <a:t>— including county offices of education, school districts, charter schools and state special schools—can request funding by submitting an energy expenditure plan application to the California Energy Commission. </a:t>
            </a:r>
          </a:p>
          <a:p>
            <a:pPr marL="0" indent="0">
              <a:buNone/>
            </a:pPr>
            <a:endParaRPr lang="en-US" sz="800" dirty="0"/>
          </a:p>
          <a:p>
            <a:r>
              <a:rPr lang="en-US" sz="1600" dirty="0"/>
              <a:t>The Energy Commission approves plans and works with the California Department of Education, which subsequently distributes funds after plans have been approved.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505200"/>
            <a:ext cx="2667000" cy="2266950"/>
          </a:xfrm>
          <a:prstGeom prst="rect">
            <a:avLst/>
          </a:prstGeom>
        </p:spPr>
      </p:pic>
      <p:sp>
        <p:nvSpPr>
          <p:cNvPr id="4" name="Date Placeholder 3"/>
          <p:cNvSpPr>
            <a:spLocks noGrp="1"/>
          </p:cNvSpPr>
          <p:nvPr>
            <p:ph type="dt" sz="half" idx="10"/>
          </p:nvPr>
        </p:nvSpPr>
        <p:spPr/>
        <p:txBody>
          <a:bodyPr/>
          <a:lstStyle/>
          <a:p>
            <a:fld id="{42B68213-70AF-439B-BBEC-9FE997B7FE68}"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19</a:t>
            </a:fld>
            <a:endParaRPr lang="en-US" dirty="0"/>
          </a:p>
        </p:txBody>
      </p:sp>
    </p:spTree>
    <p:extLst>
      <p:ext uri="{BB962C8B-B14F-4D97-AF65-F5344CB8AC3E}">
        <p14:creationId xmlns:p14="http://schemas.microsoft.com/office/powerpoint/2010/main" val="332577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962400" cy="1327150"/>
          </a:xfrm>
        </p:spPr>
        <p:txBody>
          <a:bodyPr>
            <a:noAutofit/>
          </a:bodyPr>
          <a:lstStyle/>
          <a:p>
            <a:r>
              <a:rPr lang="en-US" sz="4400" dirty="0">
                <a:solidFill>
                  <a:srgbClr val="00B050"/>
                </a:solidFill>
              </a:rPr>
              <a:t>Why Go Green?</a:t>
            </a:r>
          </a:p>
        </p:txBody>
      </p:sp>
      <p:sp>
        <p:nvSpPr>
          <p:cNvPr id="4" name="Text Placeholder 3"/>
          <p:cNvSpPr>
            <a:spLocks noGrp="1"/>
          </p:cNvSpPr>
          <p:nvPr>
            <p:ph type="body" sz="half" idx="2"/>
          </p:nvPr>
        </p:nvSpPr>
        <p:spPr>
          <a:xfrm>
            <a:off x="457200" y="2209800"/>
            <a:ext cx="3733800" cy="3916363"/>
          </a:xfrm>
        </p:spPr>
        <p:txBody>
          <a:bodyPr>
            <a:normAutofit/>
          </a:bodyPr>
          <a:lstStyle/>
          <a:p>
            <a:pPr marL="457200" indent="-457200">
              <a:buFont typeface="Arial" panose="020B0604020202020204" pitchFamily="34" charset="0"/>
              <a:buChar char="•"/>
            </a:pPr>
            <a:r>
              <a:rPr lang="en-US" sz="2800" b="1" dirty="0"/>
              <a:t>For The Environment</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For The Savings</a:t>
            </a: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b="1" dirty="0"/>
              <a:t>For Your Health</a:t>
            </a:r>
          </a:p>
          <a:p>
            <a:endParaRPr lang="en-US" sz="2800" b="1" dirty="0"/>
          </a:p>
          <a:p>
            <a:pPr marL="457200" indent="-457200">
              <a:buFont typeface="Arial" panose="020B0604020202020204" pitchFamily="34" charset="0"/>
              <a:buChar char="•"/>
            </a:pPr>
            <a:r>
              <a:rPr lang="en-US" sz="2800" b="1" dirty="0"/>
              <a:t>For Other Reasons</a:t>
            </a:r>
          </a:p>
          <a:p>
            <a:pPr marL="457200" indent="-457200">
              <a:buFont typeface="Arial" panose="020B0604020202020204" pitchFamily="34" charset="0"/>
              <a:buChar char="•"/>
            </a:pPr>
            <a:endParaRPr lang="en-US" sz="2800" b="1" dirty="0"/>
          </a:p>
          <a:p>
            <a:endParaRPr lang="en-US" sz="2800" dirty="0"/>
          </a:p>
          <a:p>
            <a:endParaRPr lang="en-US" dirty="0"/>
          </a:p>
        </p:txBody>
      </p:sp>
      <p:pic>
        <p:nvPicPr>
          <p:cNvPr id="4098" name="Picture 2" descr="hands holding a green crystal earth, illustrating why go 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00200"/>
            <a:ext cx="3733800" cy="370175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3EA7C063-6AD3-4669-83B2-A46BDAD6B0B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2</a:t>
            </a:fld>
            <a:endParaRPr lang="en-US" dirty="0"/>
          </a:p>
        </p:txBody>
      </p:sp>
    </p:spTree>
    <p:extLst>
      <p:ext uri="{BB962C8B-B14F-4D97-AF65-F5344CB8AC3E}">
        <p14:creationId xmlns:p14="http://schemas.microsoft.com/office/powerpoint/2010/main" val="4034963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solidFill>
                  <a:srgbClr val="00B050"/>
                </a:solidFill>
              </a:rPr>
              <a:t>Loans, Grants and Tax Breaks Resources for Energy Efficiency Upgrades in California</a:t>
            </a:r>
          </a:p>
        </p:txBody>
      </p:sp>
      <p:sp>
        <p:nvSpPr>
          <p:cNvPr id="3" name="Content Placeholder 2"/>
          <p:cNvSpPr>
            <a:spLocks noGrp="1"/>
          </p:cNvSpPr>
          <p:nvPr>
            <p:ph idx="1"/>
          </p:nvPr>
        </p:nvSpPr>
        <p:spPr>
          <a:xfrm>
            <a:off x="457200" y="1447800"/>
            <a:ext cx="8229600" cy="5029200"/>
          </a:xfrm>
        </p:spPr>
        <p:txBody>
          <a:bodyPr>
            <a:normAutofit/>
          </a:bodyPr>
          <a:lstStyle/>
          <a:p>
            <a:pPr marL="0" indent="0">
              <a:buNone/>
            </a:pPr>
            <a:r>
              <a:rPr lang="en-US" sz="1800" b="1" dirty="0"/>
              <a:t>California Financial Incentives for Renewables and Energy Efficiency (DSIRE):</a:t>
            </a:r>
            <a:endParaRPr lang="en-US" sz="1800" dirty="0"/>
          </a:p>
          <a:p>
            <a:pPr marL="0" indent="0">
              <a:buNone/>
            </a:pPr>
            <a:r>
              <a:rPr lang="en-US" sz="1600" u="sng" dirty="0">
                <a:hlinkClick r:id="rId2"/>
              </a:rPr>
              <a:t>http://dsireusa.org/incentives/index.cfm?re=0&amp;ee=0&amp;spv=0&amp;st=0&amp;srp=1&amp;state=CA</a:t>
            </a:r>
            <a:endParaRPr lang="en-US" sz="1600" dirty="0"/>
          </a:p>
          <a:p>
            <a:pPr marL="0" indent="0">
              <a:buNone/>
            </a:pPr>
            <a:r>
              <a:rPr lang="en-US" sz="1600" dirty="0"/>
              <a:t>The </a:t>
            </a:r>
            <a:r>
              <a:rPr lang="en-US" sz="1600" b="1" dirty="0"/>
              <a:t>Database of State Incentives for Renewable Energy (DSIRE) </a:t>
            </a:r>
            <a:r>
              <a:rPr lang="en-US" sz="1600" dirty="0"/>
              <a:t>is a comprehensive source of information on state, local, utility, and selected federal incentives. DSIRE is the most comprehensive source of information on incentives and policies that support renewables and energy efficiency in the United States and covers residential, commercial, and government programs.</a:t>
            </a:r>
          </a:p>
          <a:p>
            <a:pPr marL="0" indent="0">
              <a:buNone/>
            </a:pPr>
            <a:endParaRPr lang="en-US" sz="1000" dirty="0"/>
          </a:p>
          <a:p>
            <a:pPr marL="0" indent="0">
              <a:buNone/>
            </a:pPr>
            <a:r>
              <a:rPr lang="en-US" sz="1800" b="1" dirty="0"/>
              <a:t>Property Assessed Clean Energy Financing (PACE):</a:t>
            </a:r>
            <a:endParaRPr lang="en-US" sz="1800" dirty="0"/>
          </a:p>
          <a:p>
            <a:pPr marL="0" indent="0">
              <a:buNone/>
            </a:pPr>
            <a:r>
              <a:rPr lang="en-US" sz="1600" u="sng" dirty="0">
                <a:hlinkClick r:id="rId3"/>
              </a:rPr>
              <a:t>http://energycenter.org/policy/property-assessed-clean-energy-pace</a:t>
            </a:r>
            <a:endParaRPr lang="en-US" sz="1600" dirty="0"/>
          </a:p>
          <a:p>
            <a:pPr marL="0" indent="0">
              <a:buNone/>
            </a:pPr>
            <a:r>
              <a:rPr lang="en-US" sz="1600" b="1" dirty="0"/>
              <a:t>PACE</a:t>
            </a:r>
            <a:r>
              <a:rPr lang="en-US" sz="1600" dirty="0"/>
              <a:t> financing allows property owners to fund energy efficiency, water efficiency and renewable energy projects with little or no up-front costs. With PACE, residential and commercial property owners living within a participating district can finance up to 100% of their project and pay it back over time as a voluntary property tax assessment through their existing property tax bill.</a:t>
            </a:r>
          </a:p>
          <a:p>
            <a:pPr marL="0" indent="0">
              <a:buNone/>
            </a:pPr>
            <a:endParaRPr lang="en-US" sz="1000" dirty="0"/>
          </a:p>
          <a:p>
            <a:pPr marL="0" indent="0">
              <a:buNone/>
            </a:pPr>
            <a:r>
              <a:rPr lang="en-US" sz="1800" b="1" dirty="0"/>
              <a:t>SCE and SCG Business Energy Saving Incentive Programs:</a:t>
            </a:r>
          </a:p>
          <a:p>
            <a:pPr marL="0" indent="0">
              <a:buNone/>
            </a:pPr>
            <a:r>
              <a:rPr lang="en-US" sz="1600" dirty="0">
                <a:hlinkClick r:id="rId4"/>
              </a:rPr>
              <a:t>https://www.sce.com/wps/portal/home/business/savings-incentives/solar-rebate/</a:t>
            </a:r>
            <a:endParaRPr lang="en-US" sz="1600" dirty="0"/>
          </a:p>
          <a:p>
            <a:pPr marL="0" indent="0">
              <a:buNone/>
            </a:pPr>
            <a:r>
              <a:rPr lang="en-US" sz="1600" dirty="0">
                <a:hlinkClick r:id="rId5"/>
              </a:rPr>
              <a:t>http://www.socalgas.com/for-your-business/</a:t>
            </a:r>
            <a:endParaRPr lang="en-US" sz="1600" dirty="0"/>
          </a:p>
          <a:p>
            <a:pPr marL="0" indent="0">
              <a:buNone/>
            </a:pPr>
            <a:endParaRPr lang="en-US" sz="2000" dirty="0"/>
          </a:p>
          <a:p>
            <a:pPr marL="0" indent="0">
              <a:buNone/>
            </a:pPr>
            <a:endParaRPr lang="en-US" sz="2000" dirty="0"/>
          </a:p>
        </p:txBody>
      </p:sp>
      <p:sp>
        <p:nvSpPr>
          <p:cNvPr id="4" name="Date Placeholder 3"/>
          <p:cNvSpPr>
            <a:spLocks noGrp="1"/>
          </p:cNvSpPr>
          <p:nvPr>
            <p:ph type="dt" sz="half" idx="10"/>
          </p:nvPr>
        </p:nvSpPr>
        <p:spPr/>
        <p:txBody>
          <a:bodyPr/>
          <a:lstStyle/>
          <a:p>
            <a:fld id="{09484A1A-F3A6-4CA1-908D-8844F86A9BCB}"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20</a:t>
            </a:fld>
            <a:endParaRPr lang="en-US" dirty="0"/>
          </a:p>
        </p:txBody>
      </p:sp>
    </p:spTree>
    <p:extLst>
      <p:ext uri="{BB962C8B-B14F-4D97-AF65-F5344CB8AC3E}">
        <p14:creationId xmlns:p14="http://schemas.microsoft.com/office/powerpoint/2010/main" val="2004212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solidFill>
                  <a:srgbClr val="00B050"/>
                </a:solidFill>
              </a:rPr>
              <a:t>Loans, Grants and Tax Breaks Resources for Energy Efficiency Upgrades in California (Continued)</a:t>
            </a:r>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marL="0" indent="0">
              <a:buNone/>
            </a:pPr>
            <a:r>
              <a:rPr lang="en-US" sz="2900" b="1" dirty="0"/>
              <a:t>Go Solar California!:</a:t>
            </a:r>
            <a:endParaRPr lang="en-US" sz="2900" dirty="0"/>
          </a:p>
          <a:p>
            <a:pPr marL="0" indent="0">
              <a:buNone/>
            </a:pPr>
            <a:r>
              <a:rPr lang="en-US" sz="2600" dirty="0"/>
              <a:t>Incentives for businesses that implement solar technologies.</a:t>
            </a:r>
          </a:p>
          <a:p>
            <a:pPr marL="0" indent="0">
              <a:buNone/>
            </a:pPr>
            <a:r>
              <a:rPr lang="en-US" sz="2600" u="sng" dirty="0">
                <a:hlinkClick r:id="rId2"/>
              </a:rPr>
              <a:t>http://www.gosolarcalifornia.ca.gov/</a:t>
            </a:r>
            <a:endParaRPr lang="en-US" sz="2600" dirty="0"/>
          </a:p>
          <a:p>
            <a:pPr marL="0" indent="0">
              <a:buNone/>
            </a:pPr>
            <a:endParaRPr lang="en-US" sz="2600" b="1" dirty="0"/>
          </a:p>
          <a:p>
            <a:pPr marL="0" indent="0">
              <a:buNone/>
            </a:pPr>
            <a:r>
              <a:rPr lang="en-US" sz="2900" b="1" dirty="0"/>
              <a:t>Energy Efficiency Financing:</a:t>
            </a:r>
            <a:endParaRPr lang="en-US" sz="2900" dirty="0"/>
          </a:p>
          <a:p>
            <a:pPr marL="0" indent="0">
              <a:buNone/>
            </a:pPr>
            <a:r>
              <a:rPr lang="en-US" sz="2600" u="sng" dirty="0">
                <a:hlinkClick r:id="rId3"/>
              </a:rPr>
              <a:t>http://www.energy.ca.gov/efficiency/financing/index.html</a:t>
            </a:r>
            <a:endParaRPr lang="en-US" sz="2600" dirty="0"/>
          </a:p>
          <a:p>
            <a:pPr marL="0" indent="0">
              <a:buNone/>
            </a:pPr>
            <a:r>
              <a:rPr lang="en-US" sz="2600" dirty="0"/>
              <a:t>The Energy Efficiency Financing Program provides financing for schools, hospitals and local governments through low-interest loans for feasibility studies and the installation of energy-saving measures used for government, industry, and non-profits.</a:t>
            </a:r>
          </a:p>
          <a:p>
            <a:pPr marL="0" indent="0">
              <a:buNone/>
            </a:pPr>
            <a:endParaRPr lang="en-US" sz="2600" dirty="0"/>
          </a:p>
          <a:p>
            <a:pPr marL="0" indent="0">
              <a:buNone/>
            </a:pPr>
            <a:r>
              <a:rPr lang="en-US" sz="2900" b="1" dirty="0"/>
              <a:t>Federal Tax Credits for Energy Efficiency:</a:t>
            </a:r>
            <a:endParaRPr lang="en-US" sz="2900" dirty="0"/>
          </a:p>
          <a:p>
            <a:pPr marL="0" indent="0">
              <a:buNone/>
            </a:pPr>
            <a:r>
              <a:rPr lang="en-US" sz="2600" u="sng" dirty="0">
                <a:hlinkClick r:id="rId4"/>
              </a:rPr>
              <a:t>https://www.sba.gov/content/federal-tax-credits-energy-efficiency</a:t>
            </a:r>
            <a:endParaRPr lang="en-US" sz="2600" dirty="0"/>
          </a:p>
          <a:p>
            <a:pPr marL="0" indent="0">
              <a:buNone/>
            </a:pPr>
            <a:r>
              <a:rPr lang="en-US" sz="2600" dirty="0"/>
              <a:t>A tax credit can provide significant savings and reduces the amount of income tax you have to pay. Unlike a deduction, which reduces the amount of income subject to tax, a tax credit directly reduces the tax itself.</a:t>
            </a:r>
          </a:p>
          <a:p>
            <a:pPr marL="0" indent="0">
              <a:buNone/>
            </a:pPr>
            <a:endParaRPr lang="en-US" sz="2600" dirty="0"/>
          </a:p>
          <a:p>
            <a:pPr marL="0" indent="0">
              <a:buNone/>
            </a:pPr>
            <a:r>
              <a:rPr lang="en-US" sz="2900" b="1" dirty="0"/>
              <a:t>California Appliances Database:</a:t>
            </a:r>
            <a:endParaRPr lang="en-US" sz="2900" dirty="0"/>
          </a:p>
          <a:p>
            <a:pPr marL="0" indent="0">
              <a:buNone/>
            </a:pPr>
            <a:r>
              <a:rPr lang="en-US" sz="2600" u="sng" dirty="0">
                <a:hlinkClick r:id="rId5"/>
              </a:rPr>
              <a:t>http://www.energy.ca.gov/appliances/database/</a:t>
            </a:r>
            <a:endParaRPr lang="en-US" sz="2600" dirty="0"/>
          </a:p>
          <a:p>
            <a:pPr marL="0" indent="0">
              <a:buNone/>
            </a:pPr>
            <a:r>
              <a:rPr lang="en-US" sz="2600" dirty="0"/>
              <a:t>Downloadable database of all appliances currently certified to the California Energy Commission by their manufacturers as meeting currently-applicable efficiency standards.</a:t>
            </a:r>
          </a:p>
          <a:p>
            <a:pPr marL="0" indent="0">
              <a:buNone/>
            </a:pPr>
            <a:endParaRPr lang="en-US" sz="2000" dirty="0"/>
          </a:p>
        </p:txBody>
      </p:sp>
      <p:sp>
        <p:nvSpPr>
          <p:cNvPr id="4" name="Date Placeholder 3"/>
          <p:cNvSpPr>
            <a:spLocks noGrp="1"/>
          </p:cNvSpPr>
          <p:nvPr>
            <p:ph type="dt" sz="half" idx="10"/>
          </p:nvPr>
        </p:nvSpPr>
        <p:spPr/>
        <p:txBody>
          <a:bodyPr/>
          <a:lstStyle/>
          <a:p>
            <a:fld id="{0795FE33-6767-4F1D-9FBD-731EE05EE12B}"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21</a:t>
            </a:fld>
            <a:endParaRPr lang="en-US" dirty="0"/>
          </a:p>
        </p:txBody>
      </p:sp>
    </p:spTree>
    <p:extLst>
      <p:ext uri="{BB962C8B-B14F-4D97-AF65-F5344CB8AC3E}">
        <p14:creationId xmlns:p14="http://schemas.microsoft.com/office/powerpoint/2010/main" val="1302384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a:bodyPr>
          <a:lstStyle/>
          <a:p>
            <a:pPr algn="l"/>
            <a:r>
              <a:rPr lang="en-US" sz="3600" b="1">
                <a:solidFill>
                  <a:srgbClr val="00B050"/>
                </a:solidFill>
              </a:rPr>
              <a:t>Questions, Conclusion and Contact Info</a:t>
            </a:r>
            <a:endParaRPr lang="en-US" sz="3600" b="1" dirty="0">
              <a:solidFill>
                <a:srgbClr val="00B050"/>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41958" y="1828800"/>
            <a:ext cx="1860884" cy="2438400"/>
          </a:xfrm>
        </p:spPr>
      </p:pic>
      <p:sp>
        <p:nvSpPr>
          <p:cNvPr id="7" name="TextBox 6"/>
          <p:cNvSpPr txBox="1"/>
          <p:nvPr/>
        </p:nvSpPr>
        <p:spPr>
          <a:xfrm>
            <a:off x="533400" y="1676400"/>
            <a:ext cx="6019800" cy="5324535"/>
          </a:xfrm>
          <a:prstGeom prst="rect">
            <a:avLst/>
          </a:prstGeom>
          <a:noFill/>
        </p:spPr>
        <p:txBody>
          <a:bodyPr wrap="square" rtlCol="0">
            <a:spAutoFit/>
          </a:bodyPr>
          <a:lstStyle/>
          <a:p>
            <a:r>
              <a:rPr lang="en-US" sz="1600" dirty="0"/>
              <a:t>CLW Enterprises is providing a free pdf guidebook on this topic. The </a:t>
            </a:r>
            <a:r>
              <a:rPr lang="en-US" sz="1600" b="1" dirty="0"/>
              <a:t>How to Manage California’s CALGreen Code, Zero Net Energy &amp; AB 1103 Requirements</a:t>
            </a:r>
            <a:r>
              <a:rPr lang="en-US" sz="1600" dirty="0"/>
              <a:t>  pdf guidebook has more information than presented today, plus it has all of the information at your fingertips, including the links for those resources noted and additional ones as well.</a:t>
            </a:r>
          </a:p>
          <a:p>
            <a:r>
              <a:rPr lang="en-US" sz="1600" dirty="0"/>
              <a:t> </a:t>
            </a:r>
          </a:p>
          <a:p>
            <a:r>
              <a:rPr lang="en-US" sz="1600" dirty="0"/>
              <a:t>If you would like to receive one, please let me know today or go to my website at </a:t>
            </a:r>
            <a:r>
              <a:rPr lang="en-US" sz="1600" u="sng" dirty="0">
                <a:hlinkClick r:id="rId3"/>
              </a:rPr>
              <a:t>www.CLW-Enterprises.com</a:t>
            </a:r>
            <a:r>
              <a:rPr lang="en-US" sz="1600" dirty="0"/>
              <a:t> where you can request a free copy. Also provided for free are my </a:t>
            </a:r>
            <a:r>
              <a:rPr lang="en-US" sz="1600" b="1" dirty="0"/>
              <a:t>How to Get Your Existing Building LEED Certified </a:t>
            </a:r>
            <a:r>
              <a:rPr lang="en-US" sz="1600" dirty="0"/>
              <a:t>and</a:t>
            </a:r>
            <a:r>
              <a:rPr lang="en-US" sz="1600" b="1" dirty="0"/>
              <a:t> How to Effectively Manage Your Facilities Using Sustainable Practices</a:t>
            </a:r>
            <a:r>
              <a:rPr lang="en-US" sz="1600" dirty="0"/>
              <a:t> pdf guidebooks. </a:t>
            </a:r>
          </a:p>
          <a:p>
            <a:r>
              <a:rPr lang="en-US" sz="1600" dirty="0"/>
              <a:t> </a:t>
            </a:r>
          </a:p>
          <a:p>
            <a:r>
              <a:rPr lang="en-US" sz="1600" dirty="0"/>
              <a:t>For more information about CALGreen Code, Zero Net Energy &amp; AB 1103 requirements and the services to coordination and/or complete them, please contact </a:t>
            </a:r>
            <a:r>
              <a:rPr lang="en-US" sz="1600" b="1" dirty="0"/>
              <a:t>Corey Lee W</a:t>
            </a:r>
            <a:r>
              <a:rPr lang="en-US" sz="1600" dirty="0"/>
              <a:t>ilson at </a:t>
            </a:r>
            <a:r>
              <a:rPr lang="en-US" sz="1600" b="1" dirty="0"/>
              <a:t>CLW Enterp</a:t>
            </a:r>
            <a:r>
              <a:rPr lang="en-US" sz="1600" dirty="0"/>
              <a:t>rises at (951) 415-3002 or email me at </a:t>
            </a:r>
            <a:r>
              <a:rPr lang="en-US" sz="1600" u="sng" dirty="0">
                <a:hlinkClick r:id="rId4"/>
              </a:rPr>
              <a:t>CLWEnterprises@att.net</a:t>
            </a:r>
            <a:r>
              <a:rPr lang="en-US" sz="1600" dirty="0"/>
              <a:t> or visit my website at </a:t>
            </a:r>
            <a:r>
              <a:rPr lang="en-US" sz="1600" dirty="0">
                <a:hlinkClick r:id="rId5"/>
              </a:rPr>
              <a:t>www.CLW-Enteprises.com</a:t>
            </a:r>
            <a:r>
              <a:rPr lang="en-US" sz="1600" dirty="0"/>
              <a:t>. </a:t>
            </a:r>
          </a:p>
          <a:p>
            <a:endParaRPr lang="en-US" sz="1600" dirty="0"/>
          </a:p>
          <a:p>
            <a:endParaRPr lang="en-US" dirty="0"/>
          </a:p>
          <a:p>
            <a:endParaRPr lang="en-US" dirty="0"/>
          </a:p>
        </p:txBody>
      </p:sp>
      <p:sp>
        <p:nvSpPr>
          <p:cNvPr id="8" name="TextBox 7"/>
          <p:cNvSpPr txBox="1"/>
          <p:nvPr/>
        </p:nvSpPr>
        <p:spPr>
          <a:xfrm>
            <a:off x="6705600" y="4724400"/>
            <a:ext cx="2133600" cy="1015663"/>
          </a:xfrm>
          <a:prstGeom prst="rect">
            <a:avLst/>
          </a:prstGeom>
          <a:noFill/>
        </p:spPr>
        <p:txBody>
          <a:bodyPr wrap="square" rtlCol="0">
            <a:spAutoFit/>
          </a:bodyPr>
          <a:lstStyle/>
          <a:p>
            <a:pPr algn="ctr"/>
            <a:r>
              <a:rPr lang="en-US" sz="1200" b="1" dirty="0"/>
              <a:t>Corey Lee  Wilson</a:t>
            </a:r>
          </a:p>
          <a:p>
            <a:pPr algn="ctr"/>
            <a:r>
              <a:rPr lang="en-US" sz="1200" b="1" dirty="0"/>
              <a:t>(BS Economics, SBE, Member of CMAA, IFMA, DBIA, BIA and a CMAA CCM, LEED AP,  and IFMA FMP) </a:t>
            </a:r>
            <a:endParaRPr lang="en-US" sz="1200" dirty="0"/>
          </a:p>
        </p:txBody>
      </p:sp>
      <p:sp>
        <p:nvSpPr>
          <p:cNvPr id="3" name="Date Placeholder 2"/>
          <p:cNvSpPr>
            <a:spLocks noGrp="1"/>
          </p:cNvSpPr>
          <p:nvPr>
            <p:ph type="dt" sz="half" idx="10"/>
          </p:nvPr>
        </p:nvSpPr>
        <p:spPr/>
        <p:txBody>
          <a:bodyPr/>
          <a:lstStyle/>
          <a:p>
            <a:fld id="{4B64861B-EA4F-40E5-8B77-B7C867A024C0}"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22</a:t>
            </a:fld>
            <a:endParaRPr lang="en-US" dirty="0"/>
          </a:p>
        </p:txBody>
      </p:sp>
    </p:spTree>
    <p:extLst>
      <p:ext uri="{BB962C8B-B14F-4D97-AF65-F5344CB8AC3E}">
        <p14:creationId xmlns:p14="http://schemas.microsoft.com/office/powerpoint/2010/main" val="2666720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572000" cy="1752600"/>
          </a:xfrm>
        </p:spPr>
        <p:txBody>
          <a:bodyPr>
            <a:noAutofit/>
          </a:bodyPr>
          <a:lstStyle/>
          <a:p>
            <a:pPr lvl="0"/>
            <a:r>
              <a:rPr lang="en-US" sz="3200" dirty="0">
                <a:solidFill>
                  <a:srgbClr val="00B050"/>
                </a:solidFill>
              </a:rPr>
              <a:t>AB 32 - California Global Warming Solutions Act of 2006 Started It</a:t>
            </a:r>
          </a:p>
        </p:txBody>
      </p:sp>
      <p:sp>
        <p:nvSpPr>
          <p:cNvPr id="4" name="Text Placeholder 3"/>
          <p:cNvSpPr>
            <a:spLocks noGrp="1"/>
          </p:cNvSpPr>
          <p:nvPr>
            <p:ph type="body" sz="half" idx="2"/>
          </p:nvPr>
        </p:nvSpPr>
        <p:spPr>
          <a:xfrm>
            <a:off x="457200" y="2209800"/>
            <a:ext cx="8305800" cy="4267200"/>
          </a:xfrm>
        </p:spPr>
        <p:txBody>
          <a:bodyPr>
            <a:normAutofit lnSpcReduction="10000"/>
          </a:bodyPr>
          <a:lstStyle/>
          <a:p>
            <a:endParaRPr lang="en-US" sz="2000" dirty="0"/>
          </a:p>
          <a:p>
            <a:pPr marL="342900" indent="-342900">
              <a:buFont typeface="Arial" panose="020B0604020202020204" pitchFamily="34" charset="0"/>
              <a:buChar char="•"/>
            </a:pPr>
            <a:r>
              <a:rPr lang="en-US" sz="2400" dirty="0"/>
              <a:t>The passage of AB 32 required sharp reduction of greenhouse gas (GHG) emissions to a sustainable, low-carbon future.  </a:t>
            </a:r>
          </a:p>
          <a:p>
            <a:endParaRPr lang="en-US" sz="900" dirty="0"/>
          </a:p>
          <a:p>
            <a:pPr marL="342900" indent="-342900">
              <a:buFont typeface="Arial" panose="020B0604020202020204" pitchFamily="34" charset="0"/>
              <a:buChar char="•"/>
            </a:pPr>
            <a:r>
              <a:rPr lang="en-US" sz="2400" dirty="0"/>
              <a:t>AB 32 was the first program in the country to take a comprehensive, long-term approach to addressing climate change that aims to improve the environment and natural resources while maintaining a robust economy. </a:t>
            </a:r>
          </a:p>
          <a:p>
            <a:endParaRPr lang="en-US" sz="900" dirty="0"/>
          </a:p>
          <a:p>
            <a:pPr marL="342900" indent="-342900">
              <a:buFont typeface="Arial" panose="020B0604020202020204" pitchFamily="34" charset="0"/>
              <a:buChar char="•"/>
            </a:pPr>
            <a:r>
              <a:rPr lang="en-US" sz="2400" dirty="0"/>
              <a:t>AB 32 requires California to reduce its GHG emissions to 1990 levels by 2020 — a reduction of approximately 15 percent below emissions expected under a “business as usual” scenario.  </a:t>
            </a:r>
          </a:p>
          <a:p>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0200" y="762000"/>
            <a:ext cx="3086100" cy="1371600"/>
          </a:xfrm>
        </p:spPr>
      </p:pic>
      <p:sp>
        <p:nvSpPr>
          <p:cNvPr id="3" name="Date Placeholder 2"/>
          <p:cNvSpPr>
            <a:spLocks noGrp="1"/>
          </p:cNvSpPr>
          <p:nvPr>
            <p:ph type="dt" sz="half" idx="10"/>
          </p:nvPr>
        </p:nvSpPr>
        <p:spPr/>
        <p:txBody>
          <a:bodyPr/>
          <a:lstStyle/>
          <a:p>
            <a:fld id="{067D4B44-E352-4DA9-90F8-936ACEE510EC}"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3</a:t>
            </a:fld>
            <a:endParaRPr lang="en-US" dirty="0"/>
          </a:p>
        </p:txBody>
      </p:sp>
    </p:spTree>
    <p:extLst>
      <p:ext uri="{BB962C8B-B14F-4D97-AF65-F5344CB8AC3E}">
        <p14:creationId xmlns:p14="http://schemas.microsoft.com/office/powerpoint/2010/main" val="54349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13355"/>
            <a:ext cx="4267200" cy="1496445"/>
          </a:xfrm>
        </p:spPr>
        <p:txBody>
          <a:bodyPr>
            <a:noAutofit/>
          </a:bodyPr>
          <a:lstStyle/>
          <a:p>
            <a:pPr lvl="0"/>
            <a:r>
              <a:rPr lang="en-US" sz="3600" dirty="0">
                <a:solidFill>
                  <a:srgbClr val="00B050"/>
                </a:solidFill>
              </a:rPr>
              <a:t>From AB 32 Came the Following Legislation:</a:t>
            </a:r>
          </a:p>
        </p:txBody>
      </p:sp>
      <p:sp>
        <p:nvSpPr>
          <p:cNvPr id="4" name="Content Placeholder 3"/>
          <p:cNvSpPr>
            <a:spLocks noGrp="1"/>
          </p:cNvSpPr>
          <p:nvPr>
            <p:ph sz="half" idx="2"/>
          </p:nvPr>
        </p:nvSpPr>
        <p:spPr>
          <a:xfrm>
            <a:off x="457200" y="2590800"/>
            <a:ext cx="4040188" cy="3875088"/>
          </a:xfrm>
        </p:spPr>
        <p:txBody>
          <a:bodyPr>
            <a:normAutofit lnSpcReduction="10000"/>
          </a:bodyPr>
          <a:lstStyle/>
          <a:p>
            <a:r>
              <a:rPr lang="en-US" sz="1800" b="1" dirty="0"/>
              <a:t>CALGreen Code (Section 11 of Title 24) </a:t>
            </a:r>
            <a:r>
              <a:rPr lang="en-US" sz="1800" dirty="0"/>
              <a:t>– Began in 2007 and implemented in 2009</a:t>
            </a:r>
          </a:p>
          <a:p>
            <a:pPr marL="0" indent="0">
              <a:buNone/>
            </a:pPr>
            <a:endParaRPr lang="en-US" sz="1800" b="1" dirty="0"/>
          </a:p>
          <a:p>
            <a:r>
              <a:rPr lang="en-US" sz="1800" b="1" dirty="0"/>
              <a:t>AB1103 - California’s Mandatory Energy Benchmarking &amp; Disclosure Assembly Bill 1103 </a:t>
            </a:r>
            <a:r>
              <a:rPr lang="en-US" sz="1800" dirty="0"/>
              <a:t>– Passed in 2007</a:t>
            </a:r>
          </a:p>
          <a:p>
            <a:pPr marL="0" indent="0">
              <a:buNone/>
            </a:pPr>
            <a:endParaRPr lang="en-US" sz="1800" b="1" dirty="0"/>
          </a:p>
          <a:p>
            <a:r>
              <a:rPr lang="en-US" sz="1800" b="1" dirty="0"/>
              <a:t>Zero Net Energy Standards </a:t>
            </a:r>
            <a:r>
              <a:rPr lang="en-US" sz="1800" dirty="0"/>
              <a:t>– Started in 2008 with 2020 and 2030 targets.</a:t>
            </a:r>
          </a:p>
          <a:p>
            <a:pPr marL="0" indent="0">
              <a:buNone/>
            </a:pPr>
            <a:endParaRPr lang="en-US" sz="1800" b="1" dirty="0"/>
          </a:p>
          <a:p>
            <a:r>
              <a:rPr lang="en-US" sz="1800" b="1" dirty="0"/>
              <a:t>Prop 39 - California Clean Energy Jobs Act </a:t>
            </a:r>
            <a:r>
              <a:rPr lang="en-US" sz="1800" dirty="0"/>
              <a:t>– Passed in 2012</a:t>
            </a:r>
            <a:endParaRPr lang="en-US" dirty="0"/>
          </a:p>
        </p:txBody>
      </p:sp>
      <p:sp>
        <p:nvSpPr>
          <p:cNvPr id="5" name="Text Placeholder 4"/>
          <p:cNvSpPr>
            <a:spLocks noGrp="1"/>
          </p:cNvSpPr>
          <p:nvPr>
            <p:ph type="body" sz="quarter" idx="3"/>
          </p:nvPr>
        </p:nvSpPr>
        <p:spPr>
          <a:xfrm>
            <a:off x="4648200" y="2286000"/>
            <a:ext cx="4041775" cy="639762"/>
          </a:xfrm>
        </p:spPr>
        <p:txBody>
          <a:bodyPr>
            <a:normAutofit/>
          </a:bodyPr>
          <a:lstStyle/>
          <a:p>
            <a:pPr algn="ctr"/>
            <a:r>
              <a:rPr lang="en-US" sz="2800" dirty="0">
                <a:solidFill>
                  <a:srgbClr val="0070C0"/>
                </a:solidFill>
              </a:rPr>
              <a:t>Common Goals</a:t>
            </a:r>
          </a:p>
        </p:txBody>
      </p:sp>
      <p:sp>
        <p:nvSpPr>
          <p:cNvPr id="6" name="Content Placeholder 5"/>
          <p:cNvSpPr>
            <a:spLocks noGrp="1"/>
          </p:cNvSpPr>
          <p:nvPr>
            <p:ph sz="quarter" idx="4"/>
          </p:nvPr>
        </p:nvSpPr>
        <p:spPr>
          <a:xfrm>
            <a:off x="4594905" y="2743200"/>
            <a:ext cx="4041775" cy="3505200"/>
          </a:xfrm>
        </p:spPr>
        <p:txBody>
          <a:bodyPr>
            <a:normAutofit fontScale="85000" lnSpcReduction="20000"/>
          </a:bodyPr>
          <a:lstStyle/>
          <a:p>
            <a:endParaRPr lang="en-US" dirty="0"/>
          </a:p>
          <a:p>
            <a:pPr lvl="0"/>
            <a:r>
              <a:rPr lang="en-US" sz="2100" b="1" dirty="0"/>
              <a:t>Sustainable planning, design and operations</a:t>
            </a:r>
          </a:p>
          <a:p>
            <a:endParaRPr lang="en-US" sz="2100" b="1" dirty="0"/>
          </a:p>
          <a:p>
            <a:pPr lvl="0"/>
            <a:r>
              <a:rPr lang="en-US" sz="2100" b="1" dirty="0"/>
              <a:t>Energy efficiency and disclosure</a:t>
            </a:r>
          </a:p>
          <a:p>
            <a:pPr marL="0" indent="0">
              <a:buNone/>
            </a:pPr>
            <a:r>
              <a:rPr lang="en-US" sz="2100" b="1" dirty="0"/>
              <a:t> </a:t>
            </a:r>
          </a:p>
          <a:p>
            <a:pPr lvl="0"/>
            <a:r>
              <a:rPr lang="en-US" sz="2100" b="1" dirty="0"/>
              <a:t>Water efficiency and conservation</a:t>
            </a:r>
          </a:p>
          <a:p>
            <a:endParaRPr lang="en-US" sz="2100" b="1" dirty="0"/>
          </a:p>
          <a:p>
            <a:pPr lvl="0"/>
            <a:r>
              <a:rPr lang="en-US" sz="2100" b="1" dirty="0"/>
              <a:t>Material conservation and resource efficiency</a:t>
            </a:r>
          </a:p>
          <a:p>
            <a:endParaRPr lang="en-US" sz="2100" b="1" dirty="0"/>
          </a:p>
          <a:p>
            <a:pPr lvl="0"/>
            <a:r>
              <a:rPr lang="en-US" sz="2100" b="1" dirty="0"/>
              <a:t>Environmental quality and sustainability</a:t>
            </a:r>
          </a:p>
          <a:p>
            <a:endParaRPr lang="en-US" sz="2000" dirty="0"/>
          </a:p>
          <a:p>
            <a:endParaRPr lang="en-US" sz="26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693964"/>
            <a:ext cx="3782786" cy="1515835"/>
          </a:xfrm>
          <a:prstGeom prst="rect">
            <a:avLst/>
          </a:prstGeom>
        </p:spPr>
      </p:pic>
      <p:sp>
        <p:nvSpPr>
          <p:cNvPr id="2" name="Date Placeholder 1"/>
          <p:cNvSpPr>
            <a:spLocks noGrp="1"/>
          </p:cNvSpPr>
          <p:nvPr>
            <p:ph type="dt" sz="half" idx="10"/>
          </p:nvPr>
        </p:nvSpPr>
        <p:spPr/>
        <p:txBody>
          <a:bodyPr/>
          <a:lstStyle/>
          <a:p>
            <a:fld id="{3726EA11-8A9F-4182-9660-F2BB1ABC04E5}"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a:t>CLW ENTERPRISES</a:t>
            </a:r>
            <a:endParaRPr lang="en-US" dirty="0"/>
          </a:p>
        </p:txBody>
      </p:sp>
      <p:sp>
        <p:nvSpPr>
          <p:cNvPr id="9" name="Slide Number Placeholder 8"/>
          <p:cNvSpPr>
            <a:spLocks noGrp="1"/>
          </p:cNvSpPr>
          <p:nvPr>
            <p:ph type="sldNum" sz="quarter" idx="12"/>
          </p:nvPr>
        </p:nvSpPr>
        <p:spPr/>
        <p:txBody>
          <a:bodyPr/>
          <a:lstStyle/>
          <a:p>
            <a:fld id="{AB823AE1-3F70-4984-83AF-6E0B37F17B85}" type="slidenum">
              <a:rPr lang="en-US" smtClean="0"/>
              <a:t>4</a:t>
            </a:fld>
            <a:endParaRPr lang="en-US" dirty="0"/>
          </a:p>
        </p:txBody>
      </p:sp>
    </p:spTree>
    <p:extLst>
      <p:ext uri="{BB962C8B-B14F-4D97-AF65-F5344CB8AC3E}">
        <p14:creationId xmlns:p14="http://schemas.microsoft.com/office/powerpoint/2010/main" val="277514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1162050"/>
          </a:xfrm>
        </p:spPr>
        <p:txBody>
          <a:bodyPr>
            <a:normAutofit/>
          </a:bodyPr>
          <a:lstStyle/>
          <a:p>
            <a:r>
              <a:rPr lang="en-US" sz="3600" dirty="0">
                <a:solidFill>
                  <a:srgbClr val="00B050"/>
                </a:solidFill>
              </a:rPr>
              <a:t>California Green Building Standards Code</a:t>
            </a:r>
          </a:p>
        </p:txBody>
      </p:sp>
      <p:sp>
        <p:nvSpPr>
          <p:cNvPr id="4" name="Text Placeholder 3"/>
          <p:cNvSpPr>
            <a:spLocks noGrp="1"/>
          </p:cNvSpPr>
          <p:nvPr>
            <p:ph type="body" sz="half" idx="2"/>
          </p:nvPr>
        </p:nvSpPr>
        <p:spPr>
          <a:xfrm>
            <a:off x="3657600" y="1752601"/>
            <a:ext cx="4800600" cy="4800600"/>
          </a:xfrm>
        </p:spPr>
        <p:txBody>
          <a:bodyPr>
            <a:noAutofit/>
          </a:bodyPr>
          <a:lstStyle/>
          <a:p>
            <a:r>
              <a:rPr lang="en-US" sz="2200" dirty="0"/>
              <a:t>The purpose of the California Green Building Standards Code, Section 11 of Title 24 (CALGreen for short), is to:</a:t>
            </a:r>
          </a:p>
          <a:p>
            <a:pPr marL="342900" indent="-342900">
              <a:buFont typeface="Arial" panose="020B0604020202020204" pitchFamily="34" charset="0"/>
              <a:buChar char="•"/>
            </a:pPr>
            <a:r>
              <a:rPr lang="en-US" sz="2200" dirty="0"/>
              <a:t>Improve public health, safety and general welfare. </a:t>
            </a:r>
          </a:p>
          <a:p>
            <a:pPr marL="342900" indent="-342900">
              <a:buFont typeface="Arial" panose="020B0604020202020204" pitchFamily="34" charset="0"/>
              <a:buChar char="•"/>
            </a:pPr>
            <a:r>
              <a:rPr lang="en-US" sz="2200" dirty="0"/>
              <a:t>By enhancing the design and construction of buildings.</a:t>
            </a:r>
          </a:p>
          <a:p>
            <a:pPr marL="342900" indent="-342900">
              <a:buFont typeface="Arial" panose="020B0604020202020204" pitchFamily="34" charset="0"/>
              <a:buChar char="•"/>
            </a:pPr>
            <a:r>
              <a:rPr lang="en-US" sz="2200" dirty="0"/>
              <a:t>Through the use of building concepts having a reduced negative impact or positive environmental impact.</a:t>
            </a:r>
          </a:p>
          <a:p>
            <a:pPr marL="342900" indent="-342900">
              <a:buFont typeface="Arial" panose="020B0604020202020204" pitchFamily="34" charset="0"/>
              <a:buChar char="•"/>
            </a:pPr>
            <a:r>
              <a:rPr lang="en-US" sz="2200" dirty="0"/>
              <a:t>And encouraging sustainable construction practices.</a:t>
            </a:r>
          </a:p>
        </p:txBody>
      </p:sp>
      <p:sp>
        <p:nvSpPr>
          <p:cNvPr id="8" name="TextBox 7"/>
          <p:cNvSpPr txBox="1"/>
          <p:nvPr/>
        </p:nvSpPr>
        <p:spPr>
          <a:xfrm>
            <a:off x="533400" y="1676400"/>
            <a:ext cx="3124200" cy="923330"/>
          </a:xfrm>
          <a:prstGeom prst="rect">
            <a:avLst/>
          </a:prstGeom>
          <a:noFill/>
        </p:spPr>
        <p:txBody>
          <a:bodyPr wrap="square" rtlCol="0">
            <a:spAutoFit/>
          </a:bodyPr>
          <a:lstStyle/>
          <a:p>
            <a:r>
              <a:rPr lang="en-US" sz="5400" b="1" dirty="0">
                <a:solidFill>
                  <a:srgbClr val="00B050"/>
                </a:solidFill>
              </a:rPr>
              <a:t>CALGreen</a:t>
            </a: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2743200"/>
            <a:ext cx="2776712" cy="2209800"/>
          </a:xfrm>
        </p:spPr>
      </p:pic>
      <p:sp>
        <p:nvSpPr>
          <p:cNvPr id="3" name="Date Placeholder 2"/>
          <p:cNvSpPr>
            <a:spLocks noGrp="1"/>
          </p:cNvSpPr>
          <p:nvPr>
            <p:ph type="dt" sz="half" idx="10"/>
          </p:nvPr>
        </p:nvSpPr>
        <p:spPr/>
        <p:txBody>
          <a:bodyPr/>
          <a:lstStyle/>
          <a:p>
            <a:fld id="{EA5CBEB0-A65D-497D-991D-A40D2EF4969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5</a:t>
            </a:fld>
            <a:endParaRPr lang="en-US" dirty="0"/>
          </a:p>
        </p:txBody>
      </p:sp>
    </p:spTree>
    <p:extLst>
      <p:ext uri="{BB962C8B-B14F-4D97-AF65-F5344CB8AC3E}">
        <p14:creationId xmlns:p14="http://schemas.microsoft.com/office/powerpoint/2010/main" val="13700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3733800" cy="2012950"/>
          </a:xfrm>
        </p:spPr>
        <p:txBody>
          <a:bodyPr>
            <a:noAutofit/>
          </a:bodyPr>
          <a:lstStyle/>
          <a:p>
            <a:pPr lvl="0"/>
            <a:r>
              <a:rPr lang="en-US" sz="3200" dirty="0">
                <a:solidFill>
                  <a:srgbClr val="00B050"/>
                </a:solidFill>
              </a:rPr>
              <a:t>Benefits of Using Green Building Standards and Certification Systems</a:t>
            </a:r>
          </a:p>
        </p:txBody>
      </p:sp>
      <p:sp>
        <p:nvSpPr>
          <p:cNvPr id="3" name="Content Placeholder 2"/>
          <p:cNvSpPr>
            <a:spLocks noGrp="1"/>
          </p:cNvSpPr>
          <p:nvPr>
            <p:ph idx="1"/>
          </p:nvPr>
        </p:nvSpPr>
        <p:spPr>
          <a:xfrm>
            <a:off x="4267200" y="457200"/>
            <a:ext cx="4419599" cy="6400800"/>
          </a:xfrm>
        </p:spPr>
        <p:txBody>
          <a:bodyPr>
            <a:normAutofit/>
          </a:bodyPr>
          <a:lstStyle/>
          <a:p>
            <a:r>
              <a:rPr lang="en-US" sz="2400" dirty="0"/>
              <a:t>Combined utility savings up to 30% to 40%</a:t>
            </a:r>
          </a:p>
          <a:p>
            <a:r>
              <a:rPr lang="en-US" sz="2400" dirty="0"/>
              <a:t>Operating costs of green buildings can be reduced by 8 to 9% </a:t>
            </a:r>
          </a:p>
          <a:p>
            <a:r>
              <a:rPr lang="en-US" sz="2400" dirty="0"/>
              <a:t>While increasing building’s  value up to 7.5% </a:t>
            </a:r>
          </a:p>
          <a:p>
            <a:r>
              <a:rPr lang="en-US" sz="2400" dirty="0"/>
              <a:t>Increases of up to 6.6% on return on investment</a:t>
            </a:r>
          </a:p>
          <a:p>
            <a:r>
              <a:rPr lang="en-US" sz="2400" dirty="0"/>
              <a:t>Occupancy increases of 3.5% </a:t>
            </a:r>
          </a:p>
          <a:p>
            <a:r>
              <a:rPr lang="en-US" sz="2400" dirty="0"/>
              <a:t>Rent increases typically 3% </a:t>
            </a:r>
          </a:p>
          <a:p>
            <a:r>
              <a:rPr lang="en-US" sz="2400" dirty="0"/>
              <a:t>Higher productivity and increased occupant health</a:t>
            </a:r>
          </a:p>
          <a:p>
            <a:r>
              <a:rPr lang="en-US" sz="2400" dirty="0"/>
              <a:t>Better indoor air quality</a:t>
            </a:r>
          </a:p>
        </p:txBody>
      </p:sp>
      <p:sp>
        <p:nvSpPr>
          <p:cNvPr id="4" name="Text Placeholder 3"/>
          <p:cNvSpPr>
            <a:spLocks noGrp="1"/>
          </p:cNvSpPr>
          <p:nvPr>
            <p:ph type="body" sz="half" idx="2"/>
          </p:nvPr>
        </p:nvSpPr>
        <p:spPr>
          <a:xfrm>
            <a:off x="457200" y="2590800"/>
            <a:ext cx="3505201" cy="2057401"/>
          </a:xfrm>
        </p:spPr>
        <p:txBody>
          <a:bodyPr>
            <a:normAutofit/>
          </a:bodyPr>
          <a:lstStyle/>
          <a:p>
            <a:r>
              <a:rPr lang="en-US" sz="1800" b="1" dirty="0"/>
              <a:t>There are a wide range of economic and environmental benefits to sustainable operations, often achieved through the use of standards, rating, and certification systems. Some of these are: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800600"/>
            <a:ext cx="3429001" cy="1371600"/>
          </a:xfrm>
          <a:prstGeom prst="rect">
            <a:avLst/>
          </a:prstGeom>
        </p:spPr>
      </p:pic>
      <p:sp>
        <p:nvSpPr>
          <p:cNvPr id="6" name="Date Placeholder 5"/>
          <p:cNvSpPr>
            <a:spLocks noGrp="1"/>
          </p:cNvSpPr>
          <p:nvPr>
            <p:ph type="dt" sz="half" idx="10"/>
          </p:nvPr>
        </p:nvSpPr>
        <p:spPr/>
        <p:txBody>
          <a:bodyPr/>
          <a:lstStyle/>
          <a:p>
            <a:fld id="{9B390F8F-54D1-412A-887E-C826F22CFCD0}"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a:t>CLW ENTERPRISES</a:t>
            </a:r>
            <a:endParaRPr lang="en-US" dirty="0"/>
          </a:p>
        </p:txBody>
      </p:sp>
      <p:sp>
        <p:nvSpPr>
          <p:cNvPr id="8" name="Slide Number Placeholder 7"/>
          <p:cNvSpPr>
            <a:spLocks noGrp="1"/>
          </p:cNvSpPr>
          <p:nvPr>
            <p:ph type="sldNum" sz="quarter" idx="12"/>
          </p:nvPr>
        </p:nvSpPr>
        <p:spPr/>
        <p:txBody>
          <a:bodyPr/>
          <a:lstStyle/>
          <a:p>
            <a:fld id="{AB823AE1-3F70-4984-83AF-6E0B37F17B85}" type="slidenum">
              <a:rPr lang="en-US" smtClean="0"/>
              <a:t>6</a:t>
            </a:fld>
            <a:endParaRPr lang="en-US" dirty="0"/>
          </a:p>
        </p:txBody>
      </p:sp>
    </p:spTree>
    <p:extLst>
      <p:ext uri="{BB962C8B-B14F-4D97-AF65-F5344CB8AC3E}">
        <p14:creationId xmlns:p14="http://schemas.microsoft.com/office/powerpoint/2010/main" val="2447856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362200"/>
            <a:ext cx="2514599" cy="3505200"/>
          </a:xfrm>
        </p:spPr>
        <p:txBody>
          <a:bodyPr>
            <a:noAutofit/>
          </a:bodyPr>
          <a:lstStyle/>
          <a:p>
            <a:r>
              <a:rPr lang="en-US" sz="2400" dirty="0">
                <a:solidFill>
                  <a:srgbClr val="00B050"/>
                </a:solidFill>
              </a:rPr>
              <a:t>The various building types and systems covered by the latest 2013 CALGreen Code starting in </a:t>
            </a:r>
            <a:br>
              <a:rPr lang="en-US" sz="2400" dirty="0">
                <a:solidFill>
                  <a:srgbClr val="00B050"/>
                </a:solidFill>
              </a:rPr>
            </a:br>
            <a:r>
              <a:rPr lang="en-US" sz="2400" dirty="0">
                <a:solidFill>
                  <a:srgbClr val="00B050"/>
                </a:solidFill>
              </a:rPr>
              <a:t>January 1, 2014 are the following:</a:t>
            </a:r>
          </a:p>
        </p:txBody>
      </p:sp>
      <p:sp>
        <p:nvSpPr>
          <p:cNvPr id="3" name="Content Placeholder 2"/>
          <p:cNvSpPr>
            <a:spLocks noGrp="1"/>
          </p:cNvSpPr>
          <p:nvPr>
            <p:ph idx="1"/>
          </p:nvPr>
        </p:nvSpPr>
        <p:spPr>
          <a:xfrm>
            <a:off x="3429000" y="533400"/>
            <a:ext cx="5340350" cy="6019800"/>
          </a:xfrm>
        </p:spPr>
        <p:txBody>
          <a:bodyPr>
            <a:normAutofit fontScale="77500" lnSpcReduction="20000"/>
          </a:bodyPr>
          <a:lstStyle/>
          <a:p>
            <a:pPr>
              <a:spcAft>
                <a:spcPts val="600"/>
              </a:spcAft>
            </a:pPr>
            <a:r>
              <a:rPr lang="en-US" sz="2900" dirty="0"/>
              <a:t>State-owned buildings. </a:t>
            </a:r>
          </a:p>
          <a:p>
            <a:pPr>
              <a:spcAft>
                <a:spcPts val="600"/>
              </a:spcAft>
            </a:pPr>
            <a:r>
              <a:rPr lang="en-US" sz="2900" dirty="0"/>
              <a:t>Low-rise residential buildings including hotels, motels, lodging houses, apartment houses, dwellings, dormitories, condominiums, shelters for homeless persons, congregate residences, employee housing, factory-built housing and other types of dwellings containing sleeping accommodations.</a:t>
            </a:r>
          </a:p>
          <a:p>
            <a:pPr>
              <a:spcAft>
                <a:spcPts val="600"/>
              </a:spcAft>
            </a:pPr>
            <a:r>
              <a:rPr lang="en-US" sz="2900" dirty="0"/>
              <a:t>Public elementary and secondary schools, and community college buildings.</a:t>
            </a:r>
          </a:p>
          <a:p>
            <a:pPr>
              <a:spcAft>
                <a:spcPts val="600"/>
              </a:spcAft>
            </a:pPr>
            <a:r>
              <a:rPr lang="en-US" sz="2900" dirty="0"/>
              <a:t>Qualified historical buildings and structures and their associated sites.</a:t>
            </a:r>
          </a:p>
          <a:p>
            <a:pPr>
              <a:spcAft>
                <a:spcPts val="600"/>
              </a:spcAft>
            </a:pPr>
            <a:r>
              <a:rPr lang="en-US" sz="2900" dirty="0"/>
              <a:t>General acute care hospitals, acute psychiatric hospitals, skilled nursing and/or intermediate care facilities, and clinics.</a:t>
            </a:r>
          </a:p>
          <a:p>
            <a:pPr>
              <a:spcAft>
                <a:spcPts val="600"/>
              </a:spcAft>
            </a:pPr>
            <a:r>
              <a:rPr lang="en-US" sz="2900" dirty="0"/>
              <a:t>Graywater systems.</a:t>
            </a:r>
          </a:p>
          <a:p>
            <a:pPr marL="0" indent="0" algn="r">
              <a:buNone/>
            </a:pPr>
            <a:endParaRPr lang="en-US" dirty="0">
              <a:solidFill>
                <a:srgbClr val="00B05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533400"/>
            <a:ext cx="2590800" cy="1628775"/>
          </a:xfrm>
          <a:prstGeom prst="rect">
            <a:avLst/>
          </a:prstGeom>
        </p:spPr>
      </p:pic>
      <p:sp>
        <p:nvSpPr>
          <p:cNvPr id="4" name="Date Placeholder 3"/>
          <p:cNvSpPr>
            <a:spLocks noGrp="1"/>
          </p:cNvSpPr>
          <p:nvPr>
            <p:ph type="dt" sz="half" idx="10"/>
          </p:nvPr>
        </p:nvSpPr>
        <p:spPr/>
        <p:txBody>
          <a:bodyPr/>
          <a:lstStyle/>
          <a:p>
            <a:fld id="{07D540AB-4850-4127-B5B7-03253ADB4A05}"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7</a:t>
            </a:fld>
            <a:endParaRPr lang="en-US" dirty="0"/>
          </a:p>
        </p:txBody>
      </p:sp>
    </p:spTree>
    <p:extLst>
      <p:ext uri="{BB962C8B-B14F-4D97-AF65-F5344CB8AC3E}">
        <p14:creationId xmlns:p14="http://schemas.microsoft.com/office/powerpoint/2010/main" val="307125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2743199" cy="3657600"/>
          </a:xfrm>
        </p:spPr>
        <p:txBody>
          <a:bodyPr>
            <a:noAutofit/>
          </a:bodyPr>
          <a:lstStyle/>
          <a:p>
            <a:r>
              <a:rPr lang="en-US" sz="2400" dirty="0">
                <a:solidFill>
                  <a:srgbClr val="00B050"/>
                </a:solidFill>
              </a:rPr>
              <a:t>Among the new CALGreen 2013 requirements, every new building as well as additions and alterations in California are subject to:</a:t>
            </a:r>
          </a:p>
        </p:txBody>
      </p:sp>
      <p:sp>
        <p:nvSpPr>
          <p:cNvPr id="3" name="Content Placeholder 2"/>
          <p:cNvSpPr>
            <a:spLocks noGrp="1"/>
          </p:cNvSpPr>
          <p:nvPr>
            <p:ph idx="1"/>
          </p:nvPr>
        </p:nvSpPr>
        <p:spPr>
          <a:xfrm>
            <a:off x="3200400" y="381000"/>
            <a:ext cx="5568950" cy="6172199"/>
          </a:xfrm>
        </p:spPr>
        <p:txBody>
          <a:bodyPr>
            <a:noAutofit/>
          </a:bodyPr>
          <a:lstStyle/>
          <a:p>
            <a:pPr>
              <a:spcAft>
                <a:spcPts val="200"/>
              </a:spcAft>
            </a:pPr>
            <a:r>
              <a:rPr lang="en-US" sz="2200" dirty="0"/>
              <a:t>Reduce water consumption by 20%</a:t>
            </a:r>
          </a:p>
          <a:p>
            <a:pPr>
              <a:spcAft>
                <a:spcPts val="200"/>
              </a:spcAft>
            </a:pPr>
            <a:r>
              <a:rPr lang="en-US" sz="2200" dirty="0"/>
              <a:t>Divert 50% of construction waste from landfills and install low VOC materials. </a:t>
            </a:r>
          </a:p>
          <a:p>
            <a:pPr>
              <a:spcAft>
                <a:spcPts val="200"/>
              </a:spcAft>
            </a:pPr>
            <a:r>
              <a:rPr lang="en-US" sz="2200" dirty="0"/>
              <a:t>Separate indoor and outdoor water meters for non-residential buildings</a:t>
            </a:r>
          </a:p>
          <a:p>
            <a:pPr>
              <a:spcAft>
                <a:spcPts val="200"/>
              </a:spcAft>
            </a:pPr>
            <a:r>
              <a:rPr lang="en-US" sz="2200" dirty="0"/>
              <a:t>Separate water meters and moisture-sensing irrigation systems for large landscape projects</a:t>
            </a:r>
          </a:p>
          <a:p>
            <a:pPr>
              <a:spcAft>
                <a:spcPts val="200"/>
              </a:spcAft>
            </a:pPr>
            <a:r>
              <a:rPr lang="en-US" sz="2200" dirty="0"/>
              <a:t>Mandatory inspections of energy systems, furnaces and air conditioners for nonresidential buildings over 10,000 sf.</a:t>
            </a:r>
          </a:p>
          <a:p>
            <a:pPr>
              <a:spcAft>
                <a:spcPts val="200"/>
              </a:spcAft>
            </a:pPr>
            <a:r>
              <a:rPr lang="en-US" sz="2200" dirty="0"/>
              <a:t>Mandatory measures in Chapter 4 apply to additions or alterations of residential buildings and specifies that requirements only apply to the specific area of the addition or alteration.</a:t>
            </a:r>
          </a:p>
          <a:p>
            <a:pPr marL="0" indent="0">
              <a:spcAft>
                <a:spcPts val="200"/>
              </a:spcAft>
              <a:buNone/>
            </a:pPr>
            <a:endParaRPr lang="en-US" sz="2200" dirty="0"/>
          </a:p>
          <a:p>
            <a:pPr marL="0" indent="0">
              <a:spcAft>
                <a:spcPts val="200"/>
              </a:spcAft>
              <a:buNone/>
            </a:pPr>
            <a:endParaRPr lang="en-US" sz="2200" dirty="0"/>
          </a:p>
          <a:p>
            <a:pPr marL="0" indent="0">
              <a:spcAft>
                <a:spcPts val="2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33400"/>
            <a:ext cx="2590800" cy="1628775"/>
          </a:xfrm>
          <a:prstGeom prst="rect">
            <a:avLst/>
          </a:prstGeom>
        </p:spPr>
      </p:pic>
      <p:sp>
        <p:nvSpPr>
          <p:cNvPr id="4" name="Date Placeholder 3"/>
          <p:cNvSpPr>
            <a:spLocks noGrp="1"/>
          </p:cNvSpPr>
          <p:nvPr>
            <p:ph type="dt" sz="half" idx="10"/>
          </p:nvPr>
        </p:nvSpPr>
        <p:spPr/>
        <p:txBody>
          <a:bodyPr/>
          <a:lstStyle/>
          <a:p>
            <a:fld id="{5385D9F5-DAB3-486E-9854-7BDE63BE1A2A}"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8</a:t>
            </a:fld>
            <a:endParaRPr lang="en-US" dirty="0"/>
          </a:p>
        </p:txBody>
      </p:sp>
    </p:spTree>
    <p:extLst>
      <p:ext uri="{BB962C8B-B14F-4D97-AF65-F5344CB8AC3E}">
        <p14:creationId xmlns:p14="http://schemas.microsoft.com/office/powerpoint/2010/main" val="583674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2590799" cy="3429000"/>
          </a:xfrm>
        </p:spPr>
        <p:txBody>
          <a:bodyPr>
            <a:noAutofit/>
          </a:bodyPr>
          <a:lstStyle/>
          <a:p>
            <a:r>
              <a:rPr lang="en-US" sz="2400" dirty="0">
                <a:solidFill>
                  <a:srgbClr val="00B050"/>
                </a:solidFill>
              </a:rPr>
              <a:t>CALGreen looks to existing buildings with new updates because lackluster new building starts have blunted the code’s influence. </a:t>
            </a:r>
          </a:p>
        </p:txBody>
      </p:sp>
      <p:sp>
        <p:nvSpPr>
          <p:cNvPr id="3" name="Content Placeholder 2"/>
          <p:cNvSpPr>
            <a:spLocks noGrp="1"/>
          </p:cNvSpPr>
          <p:nvPr>
            <p:ph idx="1"/>
          </p:nvPr>
        </p:nvSpPr>
        <p:spPr>
          <a:xfrm>
            <a:off x="3200400" y="533400"/>
            <a:ext cx="5568950" cy="6019799"/>
          </a:xfrm>
        </p:spPr>
        <p:txBody>
          <a:bodyPr>
            <a:noAutofit/>
          </a:bodyPr>
          <a:lstStyle/>
          <a:p>
            <a:pPr>
              <a:spcAft>
                <a:spcPts val="600"/>
              </a:spcAft>
            </a:pPr>
            <a:r>
              <a:rPr lang="en-US" sz="2200" dirty="0"/>
              <a:t>To fix this problem a new section of Chapter 5, Division 5.7 – Additions &amp; Alteration to Existing Non-Residential Buildings was added.</a:t>
            </a:r>
          </a:p>
          <a:p>
            <a:pPr>
              <a:spcAft>
                <a:spcPts val="600"/>
              </a:spcAft>
            </a:pPr>
            <a:r>
              <a:rPr lang="en-US" sz="2200" dirty="0"/>
              <a:t>Regarding school construction, CALGreen is required for any new campus that’s built and entire campuses that are rebuilt.</a:t>
            </a:r>
          </a:p>
          <a:p>
            <a:pPr>
              <a:spcAft>
                <a:spcPts val="600"/>
              </a:spcAft>
            </a:pPr>
            <a:r>
              <a:rPr lang="en-US" sz="2200" dirty="0"/>
              <a:t>The trigger for existing buildings is when a project has a minimum of 1,000 sf. of construction and a minimum cost of $200,000 for additions and alterations.  </a:t>
            </a:r>
          </a:p>
          <a:p>
            <a:pPr>
              <a:spcAft>
                <a:spcPts val="600"/>
              </a:spcAft>
            </a:pPr>
            <a:r>
              <a:rPr lang="en-US" sz="2200" dirty="0"/>
              <a:t>Only buildings above those levels have to meet CALGreen Code requirements. </a:t>
            </a:r>
          </a:p>
          <a:p>
            <a:pPr>
              <a:spcAft>
                <a:spcPts val="600"/>
              </a:spcAft>
            </a:pPr>
            <a:r>
              <a:rPr lang="en-US" sz="2200" dirty="0"/>
              <a:t>Voluntary Tier 1 and Tier 2 Measures options.</a:t>
            </a:r>
          </a:p>
          <a:p>
            <a:pPr marL="0" indent="0" algn="r">
              <a:buNone/>
            </a:pPr>
            <a:endParaRPr lang="en-US" sz="2400" dirty="0">
              <a:solidFill>
                <a:srgbClr val="00B050"/>
              </a:solidFill>
            </a:endParaRPr>
          </a:p>
          <a:p>
            <a:pPr marL="0" indent="0" algn="r">
              <a:buNone/>
            </a:pP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33400"/>
            <a:ext cx="2590800" cy="1628775"/>
          </a:xfrm>
          <a:prstGeom prst="rect">
            <a:avLst/>
          </a:prstGeom>
        </p:spPr>
      </p:pic>
      <p:sp>
        <p:nvSpPr>
          <p:cNvPr id="4" name="Date Placeholder 3"/>
          <p:cNvSpPr>
            <a:spLocks noGrp="1"/>
          </p:cNvSpPr>
          <p:nvPr>
            <p:ph type="dt" sz="half" idx="10"/>
          </p:nvPr>
        </p:nvSpPr>
        <p:spPr/>
        <p:txBody>
          <a:bodyPr/>
          <a:lstStyle/>
          <a:p>
            <a:fld id="{98FD6637-BB96-45A5-8334-2F8B634FE8C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9</a:t>
            </a:fld>
            <a:endParaRPr lang="en-US" dirty="0"/>
          </a:p>
        </p:txBody>
      </p:sp>
    </p:spTree>
    <p:extLst>
      <p:ext uri="{BB962C8B-B14F-4D97-AF65-F5344CB8AC3E}">
        <p14:creationId xmlns:p14="http://schemas.microsoft.com/office/powerpoint/2010/main" val="1162096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2109</TotalTime>
  <Words>2526</Words>
  <Application>Microsoft Office PowerPoint</Application>
  <PresentationFormat>On-screen Show (4:3)</PresentationFormat>
  <Paragraphs>279</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CopprplGoth Bd BT</vt:lpstr>
      <vt:lpstr>Office Theme</vt:lpstr>
      <vt:lpstr>How to Manage California’s  CALGreen Code, Zero Net Energy  and AB 1103 Requirements</vt:lpstr>
      <vt:lpstr>Why Go Green?</vt:lpstr>
      <vt:lpstr>AB 32 - California Global Warming Solutions Act of 2006 Started It</vt:lpstr>
      <vt:lpstr>PowerPoint Presentation</vt:lpstr>
      <vt:lpstr>California Green Building Standards Code</vt:lpstr>
      <vt:lpstr>Benefits of Using Green Building Standards and Certification Systems</vt:lpstr>
      <vt:lpstr>The various building types and systems covered by the latest 2013 CALGreen Code starting in  January 1, 2014 are the following:</vt:lpstr>
      <vt:lpstr>Among the new CALGreen 2013 requirements, every new building as well as additions and alterations in California are subject to:</vt:lpstr>
      <vt:lpstr>CALGreen looks to existing buildings with new updates because lackluster new building starts have blunted the code’s influence. </vt:lpstr>
      <vt:lpstr>CALGreen Inspection and Commissioning Process </vt:lpstr>
      <vt:lpstr>California’s Zero Net Energy (ZNE) Standard  </vt:lpstr>
      <vt:lpstr>Mandatory Energy Benchmarking and Disclosure Assembly Bill 1103 &amp; ENERGY STAR Rating System</vt:lpstr>
      <vt:lpstr>What are the Compliance Triggers for AB1103 Reporting?</vt:lpstr>
      <vt:lpstr>How to Use the ENERGY STAR Portfolio Manager and the ENERGY STAR Rating</vt:lpstr>
      <vt:lpstr>ENERGY STAR, Energy Use Intensity (EUI) , and Benchmarking</vt:lpstr>
      <vt:lpstr>ENERGY STAR, Energy Use Intensity (EUI), and Benchmarking (Continued)</vt:lpstr>
      <vt:lpstr>AB1103  Compliance Requirements for Commercial Buildings in California </vt:lpstr>
      <vt:lpstr>What AB1103 Information Must be Disclosed and When?  </vt:lpstr>
      <vt:lpstr>Prop 39 - California Clean Energy Jobs Act </vt:lpstr>
      <vt:lpstr>Loans, Grants and Tax Breaks Resources for Energy Efficiency Upgrades in California</vt:lpstr>
      <vt:lpstr>Loans, Grants and Tax Breaks Resources for Energy Efficiency Upgrades in California (Continued)</vt:lpstr>
      <vt:lpstr>Questions, Conclusion and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BRIDGING METHOD OF DESIGN-BUILD PROJECT DELIVERY</dc:title>
  <dc:creator>Corey</dc:creator>
  <cp:lastModifiedBy>Corey Lee Wilson</cp:lastModifiedBy>
  <cp:revision>230</cp:revision>
  <cp:lastPrinted>2015-03-23T00:24:29Z</cp:lastPrinted>
  <dcterms:created xsi:type="dcterms:W3CDTF">2014-02-13T00:51:54Z</dcterms:created>
  <dcterms:modified xsi:type="dcterms:W3CDTF">2019-08-05T05:09:49Z</dcterms:modified>
</cp:coreProperties>
</file>