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9" r:id="rId21"/>
    <p:sldId id="280" r:id="rId22"/>
    <p:sldId id="275" r:id="rId23"/>
  </p:sldIdLst>
  <p:sldSz cx="9144000" cy="6858000" type="screen4x3"/>
  <p:notesSz cx="707707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4">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93" autoAdjust="0"/>
  </p:normalViewPr>
  <p:slideViewPr>
    <p:cSldViewPr>
      <p:cViewPr varScale="1">
        <p:scale>
          <a:sx n="54" d="100"/>
          <a:sy n="54" d="100"/>
        </p:scale>
        <p:origin x="1427" y="30"/>
      </p:cViewPr>
      <p:guideLst>
        <p:guide orient="horz" pos="2160"/>
        <p:guide pos="2880"/>
      </p:guideLst>
    </p:cSldViewPr>
  </p:slideViewPr>
  <p:notesTextViewPr>
    <p:cViewPr>
      <p:scale>
        <a:sx n="1" d="1"/>
        <a:sy n="1" d="1"/>
      </p:scale>
      <p:origin x="0" y="0"/>
    </p:cViewPr>
  </p:notesTextViewPr>
  <p:sorterViewPr>
    <p:cViewPr>
      <p:scale>
        <a:sx n="100" d="100"/>
        <a:sy n="100" d="100"/>
      </p:scale>
      <p:origin x="0" y="6510"/>
    </p:cViewPr>
  </p:sorterViewPr>
  <p:notesViewPr>
    <p:cSldViewPr>
      <p:cViewPr varScale="1">
        <p:scale>
          <a:sx n="52" d="100"/>
          <a:sy n="52" d="100"/>
        </p:scale>
        <p:origin x="-1164" y="-102"/>
      </p:cViewPr>
      <p:guideLst>
        <p:guide orient="horz" pos="2944"/>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7281"/>
          </a:xfrm>
          <a:prstGeom prst="rect">
            <a:avLst/>
          </a:prstGeom>
        </p:spPr>
        <p:txBody>
          <a:bodyPr vert="horz" lIns="93936" tIns="46968" rIns="93936" bIns="46968" rtlCol="0"/>
          <a:lstStyle>
            <a:lvl1pPr algn="l">
              <a:defRPr sz="1200"/>
            </a:lvl1pPr>
          </a:lstStyle>
          <a:p>
            <a:r>
              <a:rPr lang="en-US"/>
              <a:t>How to Get Your Existing Building LEED Certified</a:t>
            </a:r>
            <a:endParaRPr lang="en-US" dirty="0"/>
          </a:p>
        </p:txBody>
      </p:sp>
      <p:sp>
        <p:nvSpPr>
          <p:cNvPr id="3" name="Date Placeholder 2"/>
          <p:cNvSpPr>
            <a:spLocks noGrp="1"/>
          </p:cNvSpPr>
          <p:nvPr>
            <p:ph type="dt" sz="quarter" idx="1"/>
          </p:nvPr>
        </p:nvSpPr>
        <p:spPr>
          <a:xfrm>
            <a:off x="4008706" y="0"/>
            <a:ext cx="3066733" cy="467281"/>
          </a:xfrm>
          <a:prstGeom prst="rect">
            <a:avLst/>
          </a:prstGeom>
        </p:spPr>
        <p:txBody>
          <a:bodyPr vert="horz" lIns="93936" tIns="46968" rIns="93936" bIns="46968" rtlCol="0"/>
          <a:lstStyle>
            <a:lvl1pPr algn="r">
              <a:defRPr sz="1200"/>
            </a:lvl1pPr>
          </a:lstStyle>
          <a:p>
            <a:fld id="{40999375-7072-4C8E-AF53-F31E45620551}" type="datetimeFigureOut">
              <a:rPr lang="en-US" smtClean="0"/>
              <a:t>8/4/2019</a:t>
            </a:fld>
            <a:endParaRPr lang="en-US" dirty="0"/>
          </a:p>
        </p:txBody>
      </p:sp>
      <p:sp>
        <p:nvSpPr>
          <p:cNvPr id="4" name="Footer Placeholder 3"/>
          <p:cNvSpPr>
            <a:spLocks noGrp="1"/>
          </p:cNvSpPr>
          <p:nvPr>
            <p:ph type="ftr" sz="quarter" idx="2"/>
          </p:nvPr>
        </p:nvSpPr>
        <p:spPr>
          <a:xfrm>
            <a:off x="1" y="8876710"/>
            <a:ext cx="3066733" cy="467281"/>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76710"/>
            <a:ext cx="3066733" cy="467281"/>
          </a:xfrm>
          <a:prstGeom prst="rect">
            <a:avLst/>
          </a:prstGeom>
        </p:spPr>
        <p:txBody>
          <a:bodyPr vert="horz" lIns="93936" tIns="46968" rIns="93936" bIns="46968" rtlCol="0" anchor="b"/>
          <a:lstStyle>
            <a:lvl1pPr algn="r">
              <a:defRPr sz="1200"/>
            </a:lvl1pPr>
          </a:lstStyle>
          <a:p>
            <a:fld id="{DA671E46-1949-43C7-A7B6-5C8DE9198702}" type="slidenum">
              <a:rPr lang="en-US" smtClean="0"/>
              <a:t>‹#›</a:t>
            </a:fld>
            <a:endParaRPr lang="en-US" dirty="0"/>
          </a:p>
        </p:txBody>
      </p:sp>
    </p:spTree>
    <p:extLst>
      <p:ext uri="{BB962C8B-B14F-4D97-AF65-F5344CB8AC3E}">
        <p14:creationId xmlns:p14="http://schemas.microsoft.com/office/powerpoint/2010/main" val="12178782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6725"/>
          </a:xfrm>
          <a:prstGeom prst="rect">
            <a:avLst/>
          </a:prstGeom>
        </p:spPr>
        <p:txBody>
          <a:bodyPr vert="horz" lIns="91440" tIns="45720" rIns="91440" bIns="45720" rtlCol="0"/>
          <a:lstStyle>
            <a:lvl1pPr algn="l">
              <a:defRPr sz="1200"/>
            </a:lvl1pPr>
          </a:lstStyle>
          <a:p>
            <a:r>
              <a:rPr lang="en-US"/>
              <a:t>How to Get Your Existing Building LEED Certified</a:t>
            </a:r>
          </a:p>
        </p:txBody>
      </p:sp>
      <p:sp>
        <p:nvSpPr>
          <p:cNvPr id="3" name="Date Placeholder 2"/>
          <p:cNvSpPr>
            <a:spLocks noGrp="1"/>
          </p:cNvSpPr>
          <p:nvPr>
            <p:ph type="dt" idx="1"/>
          </p:nvPr>
        </p:nvSpPr>
        <p:spPr>
          <a:xfrm>
            <a:off x="4008438" y="0"/>
            <a:ext cx="3067050" cy="466725"/>
          </a:xfrm>
          <a:prstGeom prst="rect">
            <a:avLst/>
          </a:prstGeom>
        </p:spPr>
        <p:txBody>
          <a:bodyPr vert="horz" lIns="91440" tIns="45720" rIns="91440" bIns="45720" rtlCol="0"/>
          <a:lstStyle>
            <a:lvl1pPr algn="r">
              <a:defRPr sz="1200"/>
            </a:lvl1pPr>
          </a:lstStyle>
          <a:p>
            <a:fld id="{25F82FC7-4BDE-4FFB-AFA3-C8BB290C2DFB}" type="datetimeFigureOut">
              <a:rPr lang="en-US" smtClean="0"/>
              <a:t>8/4/2019</a:t>
            </a:fld>
            <a:endParaRPr lang="en-US"/>
          </a:p>
        </p:txBody>
      </p:sp>
      <p:sp>
        <p:nvSpPr>
          <p:cNvPr id="4" name="Slide Image Placeholder 3"/>
          <p:cNvSpPr>
            <a:spLocks noGrp="1" noRot="1" noChangeAspect="1"/>
          </p:cNvSpPr>
          <p:nvPr>
            <p:ph type="sldImg" idx="2"/>
          </p:nvPr>
        </p:nvSpPr>
        <p:spPr>
          <a:xfrm>
            <a:off x="1203325" y="701675"/>
            <a:ext cx="4670425" cy="35036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38650"/>
            <a:ext cx="5661025" cy="4205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77300"/>
            <a:ext cx="306705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77300"/>
            <a:ext cx="3067050" cy="466725"/>
          </a:xfrm>
          <a:prstGeom prst="rect">
            <a:avLst/>
          </a:prstGeom>
        </p:spPr>
        <p:txBody>
          <a:bodyPr vert="horz" lIns="91440" tIns="45720" rIns="91440" bIns="45720" rtlCol="0" anchor="b"/>
          <a:lstStyle>
            <a:lvl1pPr algn="r">
              <a:defRPr sz="1200"/>
            </a:lvl1pPr>
          </a:lstStyle>
          <a:p>
            <a:fld id="{1672FCDC-831A-4F27-B138-CCB4412F1254}" type="slidenum">
              <a:rPr lang="en-US" smtClean="0"/>
              <a:t>‹#›</a:t>
            </a:fld>
            <a:endParaRPr lang="en-US"/>
          </a:p>
        </p:txBody>
      </p:sp>
    </p:spTree>
    <p:extLst>
      <p:ext uri="{BB962C8B-B14F-4D97-AF65-F5344CB8AC3E}">
        <p14:creationId xmlns:p14="http://schemas.microsoft.com/office/powerpoint/2010/main" val="307737768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72FCDC-831A-4F27-B138-CCB4412F1254}" type="slidenum">
              <a:rPr lang="en-US" smtClean="0"/>
              <a:t>1</a:t>
            </a:fld>
            <a:endParaRPr lang="en-US"/>
          </a:p>
        </p:txBody>
      </p:sp>
      <p:sp>
        <p:nvSpPr>
          <p:cNvPr id="5" name="Header Placeholder 4"/>
          <p:cNvSpPr>
            <a:spLocks noGrp="1"/>
          </p:cNvSpPr>
          <p:nvPr>
            <p:ph type="hdr" sz="quarter" idx="11"/>
          </p:nvPr>
        </p:nvSpPr>
        <p:spPr/>
        <p:txBody>
          <a:bodyPr/>
          <a:lstStyle/>
          <a:p>
            <a:r>
              <a:rPr lang="en-US"/>
              <a:t>How to Get Your Existing Building LEED Certified</a:t>
            </a:r>
          </a:p>
        </p:txBody>
      </p:sp>
    </p:spTree>
    <p:extLst>
      <p:ext uri="{BB962C8B-B14F-4D97-AF65-F5344CB8AC3E}">
        <p14:creationId xmlns:p14="http://schemas.microsoft.com/office/powerpoint/2010/main" val="327888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1D4B18-A326-41A3-8F83-9F7C88B4D543}"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6765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BD6EEB-F7D9-4019-A668-7E70EBDD402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105509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62056-6297-4B18-BF68-091C499A8C6E}"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7349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364EE7-306D-4A77-96D5-7F395C094C9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53229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2C238-9F22-4914-BF83-C308C2B57E30}"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514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BF635F-BE38-4944-8C15-44ECEE37FD80}"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608136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F83BD6-1351-4411-A161-962BD01F22C9}" type="datetime1">
              <a:rPr lang="en-US" smtClean="0"/>
              <a:t>8/4/2019</a:t>
            </a:fld>
            <a:endParaRPr lang="en-US" dirty="0"/>
          </a:p>
        </p:txBody>
      </p:sp>
      <p:sp>
        <p:nvSpPr>
          <p:cNvPr id="8" name="Footer Placeholder 7"/>
          <p:cNvSpPr>
            <a:spLocks noGrp="1"/>
          </p:cNvSpPr>
          <p:nvPr>
            <p:ph type="ftr" sz="quarter" idx="11"/>
          </p:nvPr>
        </p:nvSpPr>
        <p:spPr/>
        <p:txBody>
          <a:bodyPr/>
          <a:lstStyle/>
          <a:p>
            <a:r>
              <a:rPr lang="en-US"/>
              <a:t>CLW ENTERPRISES</a:t>
            </a:r>
            <a:endParaRPr lang="en-US" dirty="0"/>
          </a:p>
        </p:txBody>
      </p:sp>
      <p:sp>
        <p:nvSpPr>
          <p:cNvPr id="9" name="Slide Number Placeholder 8"/>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83840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4D4809-AB33-441D-9439-724C7C168EB8}" type="datetime1">
              <a:rPr lang="en-US" smtClean="0"/>
              <a:t>8/4/2019</a:t>
            </a:fld>
            <a:endParaRPr lang="en-US" dirty="0"/>
          </a:p>
        </p:txBody>
      </p:sp>
      <p:sp>
        <p:nvSpPr>
          <p:cNvPr id="4" name="Footer Placeholder 3"/>
          <p:cNvSpPr>
            <a:spLocks noGrp="1"/>
          </p:cNvSpPr>
          <p:nvPr>
            <p:ph type="ftr" sz="quarter" idx="11"/>
          </p:nvPr>
        </p:nvSpPr>
        <p:spPr/>
        <p:txBody>
          <a:bodyPr/>
          <a:lstStyle/>
          <a:p>
            <a:r>
              <a:rPr lang="en-US"/>
              <a:t>CLW ENTERPRISES</a:t>
            </a:r>
            <a:endParaRPr lang="en-US" dirty="0"/>
          </a:p>
        </p:txBody>
      </p:sp>
      <p:sp>
        <p:nvSpPr>
          <p:cNvPr id="5" name="Slide Number Placeholder 4"/>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291180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92D4C-2664-40E3-9616-01138512945E}" type="datetime1">
              <a:rPr lang="en-US" smtClean="0"/>
              <a:t>8/4/2019</a:t>
            </a:fld>
            <a:endParaRPr lang="en-US" dirty="0"/>
          </a:p>
        </p:txBody>
      </p:sp>
      <p:sp>
        <p:nvSpPr>
          <p:cNvPr id="3" name="Footer Placeholder 2"/>
          <p:cNvSpPr>
            <a:spLocks noGrp="1"/>
          </p:cNvSpPr>
          <p:nvPr>
            <p:ph type="ftr" sz="quarter" idx="11"/>
          </p:nvPr>
        </p:nvSpPr>
        <p:spPr/>
        <p:txBody>
          <a:bodyPr/>
          <a:lstStyle/>
          <a:p>
            <a:r>
              <a:rPr lang="en-US"/>
              <a:t>CLW ENTERPRISES</a:t>
            </a:r>
            <a:endParaRPr lang="en-US" dirty="0"/>
          </a:p>
        </p:txBody>
      </p:sp>
      <p:sp>
        <p:nvSpPr>
          <p:cNvPr id="4" name="Slide Number Placeholder 3"/>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24131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CA8A4-0F77-4C3E-ACDC-D796ACF657B1}"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37507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2F2A5-9946-46C5-B742-D74A1500C34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a:t>
            </a:fld>
            <a:endParaRPr lang="en-US" dirty="0"/>
          </a:p>
        </p:txBody>
      </p:sp>
    </p:spTree>
    <p:extLst>
      <p:ext uri="{BB962C8B-B14F-4D97-AF65-F5344CB8AC3E}">
        <p14:creationId xmlns:p14="http://schemas.microsoft.com/office/powerpoint/2010/main" val="401530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1D468-2133-4A3F-BB0A-112CCEEB2A59}" type="datetime1">
              <a:rPr lang="en-US" smtClean="0"/>
              <a:t>8/4/2019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CLW ENTERPRISES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23AE1-3F70-4984-83AF-6E0B37F17B85}" type="slidenum">
              <a:rPr lang="en-US" smtClean="0"/>
              <a:t>‹#›</a:t>
            </a:fld>
            <a:endParaRPr lang="en-US" dirty="0"/>
          </a:p>
        </p:txBody>
      </p:sp>
    </p:spTree>
    <p:extLst>
      <p:ext uri="{BB962C8B-B14F-4D97-AF65-F5344CB8AC3E}">
        <p14:creationId xmlns:p14="http://schemas.microsoft.com/office/powerpoint/2010/main" val="1020611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hyperlink" Target="http://energycenter.org/policy/property-assessed-clean-energy-pace" TargetMode="External"/><Relationship Id="rId2" Type="http://schemas.openxmlformats.org/officeDocument/2006/relationships/hyperlink" Target="http://dsireusa.org/incentives/index.cfm?re=0&amp;ee=0&amp;spv=0&amp;st=0&amp;srp=1&amp;state=CA" TargetMode="External"/><Relationship Id="rId1" Type="http://schemas.openxmlformats.org/officeDocument/2006/relationships/slideLayout" Target="../slideLayouts/slideLayout2.xml"/><Relationship Id="rId5" Type="http://schemas.openxmlformats.org/officeDocument/2006/relationships/hyperlink" Target="http://www.socalgas.com/for-your-business/" TargetMode="External"/><Relationship Id="rId4" Type="http://schemas.openxmlformats.org/officeDocument/2006/relationships/hyperlink" Target="https://www.sce.com/wps/portal/home/business/savings-incentives/solar-rebate/!ut/p/b1/hc9NDoIwEAXgs3gAmYEqP8uqWItGREjFbgwarCRADRq5vjVxZaK-3Uu-SeaBhBxkWzwqVdwr3Rb1q0v3YPuMLniK3M9YiHyyxEBsnMieegbsDcAvofjvfgfyg6yEZwhLE7ERSMf4CdjWc5BHIlzFE9vBkfMGAcNwEcUGZAlBThJcp5QSRPcNfjwZgVS1PprBuxnIeegHLn1No-2R-ApkV57Lruysi77dIe_73lJaq7q0TrqBa5NjxYdyrgaDJyF4Geo!/dl4/d5/L2dBISEvZ0FBIS9nQSE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energy.ca.gov/efficiency/financing/index.html" TargetMode="External"/><Relationship Id="rId2" Type="http://schemas.openxmlformats.org/officeDocument/2006/relationships/hyperlink" Target="http://www.gosolarcalifornia.ca.gov/" TargetMode="External"/><Relationship Id="rId1" Type="http://schemas.openxmlformats.org/officeDocument/2006/relationships/slideLayout" Target="../slideLayouts/slideLayout2.xml"/><Relationship Id="rId5" Type="http://schemas.openxmlformats.org/officeDocument/2006/relationships/hyperlink" Target="http://www.energy.ca.gov/appliances/database/" TargetMode="External"/><Relationship Id="rId4" Type="http://schemas.openxmlformats.org/officeDocument/2006/relationships/hyperlink" Target="https://www.sba.gov/content/federal-tax-credits-energy-efficienc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lw-enterprises.com/" TargetMode="External"/><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hyperlink" Target="http://www.clw-enteprises.com/" TargetMode="External"/><Relationship Id="rId4" Type="http://schemas.openxmlformats.org/officeDocument/2006/relationships/hyperlink" Target="mailto:CLWEnterprises@att.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304800"/>
            <a:ext cx="7772400" cy="1981200"/>
          </a:xfrm>
        </p:spPr>
        <p:txBody>
          <a:bodyPr>
            <a:normAutofit/>
          </a:bodyPr>
          <a:lstStyle/>
          <a:p>
            <a:r>
              <a:rPr lang="en-US" b="1" dirty="0">
                <a:solidFill>
                  <a:srgbClr val="00B050"/>
                </a:solidFill>
              </a:rPr>
              <a:t>How to Get Your Existing Building LEED Certified</a:t>
            </a:r>
            <a:endParaRPr lang="en-US" dirty="0">
              <a:solidFill>
                <a:srgbClr val="00B050"/>
              </a:solidFill>
            </a:endParaRPr>
          </a:p>
        </p:txBody>
      </p:sp>
      <p:sp>
        <p:nvSpPr>
          <p:cNvPr id="3" name="Subtitle 2"/>
          <p:cNvSpPr>
            <a:spLocks noGrp="1"/>
          </p:cNvSpPr>
          <p:nvPr>
            <p:ph type="subTitle" idx="1"/>
          </p:nvPr>
        </p:nvSpPr>
        <p:spPr>
          <a:xfrm>
            <a:off x="1333500" y="2514600"/>
            <a:ext cx="6400800" cy="1447800"/>
          </a:xfrm>
        </p:spPr>
        <p:txBody>
          <a:bodyPr>
            <a:normAutofit fontScale="55000" lnSpcReduction="20000"/>
          </a:bodyPr>
          <a:lstStyle/>
          <a:p>
            <a:r>
              <a:rPr lang="en-US" sz="3400" i="1" dirty="0">
                <a:solidFill>
                  <a:schemeClr val="tx1"/>
                </a:solidFill>
              </a:rPr>
              <a:t>by</a:t>
            </a:r>
          </a:p>
          <a:p>
            <a:r>
              <a:rPr lang="en-US" sz="4600" b="1" i="1" dirty="0">
                <a:solidFill>
                  <a:schemeClr val="tx1"/>
                </a:solidFill>
              </a:rPr>
              <a:t>Corey Lee Wilson </a:t>
            </a:r>
          </a:p>
          <a:p>
            <a:r>
              <a:rPr lang="en-US" sz="3400" dirty="0">
                <a:solidFill>
                  <a:schemeClr val="tx1"/>
                </a:solidFill>
              </a:rPr>
              <a:t>of</a:t>
            </a:r>
          </a:p>
          <a:p>
            <a:r>
              <a:rPr lang="en-US" sz="5100" dirty="0">
                <a:solidFill>
                  <a:srgbClr val="0070C0"/>
                </a:solidFill>
                <a:latin typeface="CopprplGoth Bd BT" panose="020E0705020203020404" pitchFamily="34" charset="0"/>
              </a:rPr>
              <a:t>CLW Enterprises</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4114800"/>
            <a:ext cx="2057400" cy="2057400"/>
          </a:xfrm>
          <a:prstGeom prst="rect">
            <a:avLst/>
          </a:prstGeom>
        </p:spPr>
      </p:pic>
      <p:sp>
        <p:nvSpPr>
          <p:cNvPr id="5" name="Date Placeholder 4"/>
          <p:cNvSpPr>
            <a:spLocks noGrp="1"/>
          </p:cNvSpPr>
          <p:nvPr>
            <p:ph type="dt" sz="half" idx="10"/>
          </p:nvPr>
        </p:nvSpPr>
        <p:spPr/>
        <p:txBody>
          <a:bodyPr/>
          <a:lstStyle/>
          <a:p>
            <a:fld id="{AB04C810-EA7C-4596-B996-CD73EAB04314}"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a:t>
            </a:fld>
            <a:endParaRPr lang="en-US" dirty="0"/>
          </a:p>
        </p:txBody>
      </p:sp>
    </p:spTree>
    <p:extLst>
      <p:ext uri="{BB962C8B-B14F-4D97-AF65-F5344CB8AC3E}">
        <p14:creationId xmlns:p14="http://schemas.microsoft.com/office/powerpoint/2010/main" val="3162565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784350"/>
          </a:xfrm>
        </p:spPr>
        <p:txBody>
          <a:bodyPr>
            <a:normAutofit/>
          </a:bodyPr>
          <a:lstStyle/>
          <a:p>
            <a:r>
              <a:rPr lang="en-US" sz="2400" dirty="0">
                <a:solidFill>
                  <a:srgbClr val="00B050"/>
                </a:solidFill>
              </a:rPr>
              <a:t>Energy STAR, Energy Use Intensity, and Benchmarking</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0199" y="2324200"/>
            <a:ext cx="3124201" cy="3848000"/>
          </a:xfrm>
        </p:spPr>
      </p:pic>
      <p:sp>
        <p:nvSpPr>
          <p:cNvPr id="4" name="Text Placeholder 3"/>
          <p:cNvSpPr>
            <a:spLocks noGrp="1"/>
          </p:cNvSpPr>
          <p:nvPr>
            <p:ph type="body" sz="half" idx="2"/>
          </p:nvPr>
        </p:nvSpPr>
        <p:spPr>
          <a:xfrm>
            <a:off x="457200" y="1981200"/>
            <a:ext cx="4419600" cy="4648200"/>
          </a:xfrm>
        </p:spPr>
        <p:txBody>
          <a:bodyPr>
            <a:norm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800" dirty="0"/>
              <a:t>Owners must submit data via the U.S. EPA’s ENERGY STAR Portfolio Manager web portal for benchmarking.</a:t>
            </a:r>
          </a:p>
          <a:p>
            <a:pPr marL="285750" indent="-285750">
              <a:buFont typeface="Arial" panose="020B0604020202020204" pitchFamily="34" charset="0"/>
              <a:buChar char="•"/>
            </a:pPr>
            <a:r>
              <a:rPr lang="en-US" sz="1800" dirty="0"/>
              <a:t>Portfolio Manager is an interactive tool that allows an owner to track and assess energy and water consumption across its entire portfolio of buildings.</a:t>
            </a:r>
          </a:p>
          <a:p>
            <a:pPr marL="285750" indent="-285750">
              <a:buFont typeface="Arial" panose="020B0604020202020204" pitchFamily="34" charset="0"/>
              <a:buChar char="•"/>
            </a:pPr>
            <a:r>
              <a:rPr lang="en-US" sz="1800" dirty="0"/>
              <a:t>Energy Use Intensity (EUI) is simply the energy consumption of a thing, divided by a key descriptive factor of the thing.</a:t>
            </a:r>
          </a:p>
          <a:p>
            <a:pPr marL="285750" indent="-285750">
              <a:buFont typeface="Arial" panose="020B0604020202020204" pitchFamily="34" charset="0"/>
              <a:buChar char="•"/>
            </a:pPr>
            <a:r>
              <a:rPr lang="en-US" sz="1800" dirty="0"/>
              <a:t>Start the Energy and Atmosphere (EA-2) credit rating for LEED EBOM right now as its performance period lasts a minimum of 12 months.</a:t>
            </a:r>
          </a:p>
        </p:txBody>
      </p:sp>
      <p:sp>
        <p:nvSpPr>
          <p:cNvPr id="3" name="Date Placeholder 2"/>
          <p:cNvSpPr>
            <a:spLocks noGrp="1"/>
          </p:cNvSpPr>
          <p:nvPr>
            <p:ph type="dt" sz="half" idx="10"/>
          </p:nvPr>
        </p:nvSpPr>
        <p:spPr/>
        <p:txBody>
          <a:bodyPr/>
          <a:lstStyle/>
          <a:p>
            <a:fld id="{E4E99C9B-18C2-48FD-AF78-D31BF6223A1F}"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10</a:t>
            </a:fld>
            <a:endParaRPr lang="en-US" dirty="0"/>
          </a:p>
        </p:txBody>
      </p:sp>
    </p:spTree>
    <p:extLst>
      <p:ext uri="{BB962C8B-B14F-4D97-AF65-F5344CB8AC3E}">
        <p14:creationId xmlns:p14="http://schemas.microsoft.com/office/powerpoint/2010/main" val="38636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3008313" cy="1295400"/>
          </a:xfrm>
        </p:spPr>
        <p:txBody>
          <a:bodyPr>
            <a:normAutofit/>
          </a:bodyPr>
          <a:lstStyle/>
          <a:p>
            <a:pPr lvl="0"/>
            <a:r>
              <a:rPr lang="en-US" sz="3600" dirty="0">
                <a:solidFill>
                  <a:srgbClr val="00B050"/>
                </a:solidFill>
              </a:rPr>
              <a:t>Certification Team</a:t>
            </a:r>
          </a:p>
        </p:txBody>
      </p:sp>
      <p:sp>
        <p:nvSpPr>
          <p:cNvPr id="4" name="Text Placeholder 3"/>
          <p:cNvSpPr>
            <a:spLocks noGrp="1"/>
          </p:cNvSpPr>
          <p:nvPr>
            <p:ph type="body" sz="half" idx="2"/>
          </p:nvPr>
        </p:nvSpPr>
        <p:spPr>
          <a:xfrm>
            <a:off x="457200" y="2057400"/>
            <a:ext cx="3505200" cy="4495800"/>
          </a:xfrm>
        </p:spPr>
        <p:txBody>
          <a:bodyPr>
            <a:normAutofit/>
          </a:bodyPr>
          <a:lstStyle/>
          <a:p>
            <a:r>
              <a:rPr lang="en-US" sz="2200" dirty="0"/>
              <a:t>Typical project team consists of:</a:t>
            </a:r>
          </a:p>
          <a:p>
            <a:endParaRPr lang="en-US" sz="1000" dirty="0"/>
          </a:p>
          <a:p>
            <a:pPr marL="342900" indent="-342900">
              <a:buFont typeface="Arial" panose="020B0604020202020204" pitchFamily="34" charset="0"/>
              <a:buChar char="•"/>
            </a:pPr>
            <a:r>
              <a:rPr lang="en-US" sz="2200" dirty="0"/>
              <a:t>Facility Manager/Director</a:t>
            </a:r>
          </a:p>
          <a:p>
            <a:endParaRPr lang="en-US" sz="1100" dirty="0"/>
          </a:p>
          <a:p>
            <a:pPr marL="342900" lvl="0" indent="-342900">
              <a:buFont typeface="Arial" panose="020B0604020202020204" pitchFamily="34" charset="0"/>
              <a:buChar char="•"/>
            </a:pPr>
            <a:r>
              <a:rPr lang="en-US" sz="2200" dirty="0"/>
              <a:t>Green Building Facilitator</a:t>
            </a:r>
          </a:p>
          <a:p>
            <a:pPr lvl="0"/>
            <a:endParaRPr lang="en-US" sz="1100" dirty="0"/>
          </a:p>
          <a:p>
            <a:pPr marL="342900" lvl="0" indent="-342900">
              <a:buFont typeface="Arial" panose="020B0604020202020204" pitchFamily="34" charset="0"/>
              <a:buChar char="•"/>
            </a:pPr>
            <a:r>
              <a:rPr lang="en-US" sz="2200" dirty="0"/>
              <a:t>Commissioning Agent</a:t>
            </a:r>
          </a:p>
          <a:p>
            <a:pPr lvl="0"/>
            <a:endParaRPr lang="en-US" sz="1000" dirty="0"/>
          </a:p>
          <a:p>
            <a:pPr marL="342900" lvl="0" indent="-342900">
              <a:buFont typeface="Arial" panose="020B0604020202020204" pitchFamily="34" charset="0"/>
              <a:buChar char="•"/>
            </a:pPr>
            <a:r>
              <a:rPr lang="en-US" sz="2200" dirty="0"/>
              <a:t>Energy Audit Engineer</a:t>
            </a:r>
          </a:p>
          <a:p>
            <a:pPr lvl="0"/>
            <a:endParaRPr lang="en-US" sz="1000" dirty="0"/>
          </a:p>
          <a:p>
            <a:pPr marL="342900" lvl="0" indent="-342900">
              <a:buFont typeface="Arial" panose="020B0604020202020204" pitchFamily="34" charset="0"/>
              <a:buChar char="•"/>
            </a:pPr>
            <a:r>
              <a:rPr lang="en-US" sz="2200" dirty="0"/>
              <a:t>Other service providers if needed</a:t>
            </a:r>
          </a:p>
          <a:p>
            <a:endParaRPr lang="en-US" sz="2200" dirty="0"/>
          </a:p>
          <a:p>
            <a:endParaRPr lang="en-US" sz="2000" dirty="0"/>
          </a:p>
          <a:p>
            <a:endParaRPr lang="en-US" dirty="0"/>
          </a:p>
        </p:txBody>
      </p:sp>
      <p:pic>
        <p:nvPicPr>
          <p:cNvPr id="1026" name="Picture 2" descr="Posted on November 18,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0098" y="1981200"/>
            <a:ext cx="3848100" cy="41148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97178FED-CBAF-4774-B4B9-F1B75803A678}"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11</a:t>
            </a:fld>
            <a:endParaRPr lang="en-US" dirty="0"/>
          </a:p>
        </p:txBody>
      </p:sp>
    </p:spTree>
    <p:extLst>
      <p:ext uri="{BB962C8B-B14F-4D97-AF65-F5344CB8AC3E}">
        <p14:creationId xmlns:p14="http://schemas.microsoft.com/office/powerpoint/2010/main" val="1975734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524000"/>
          </a:xfrm>
        </p:spPr>
        <p:txBody>
          <a:bodyPr>
            <a:noAutofit/>
          </a:bodyPr>
          <a:lstStyle/>
          <a:p>
            <a:pPr lvl="0"/>
            <a:r>
              <a:rPr lang="en-US" sz="3600" dirty="0">
                <a:solidFill>
                  <a:srgbClr val="00B050"/>
                </a:solidFill>
              </a:rPr>
              <a:t>FM and O&amp;M Goals</a:t>
            </a:r>
            <a:br>
              <a:rPr lang="en-US" sz="3600" dirty="0">
                <a:solidFill>
                  <a:srgbClr val="00B050"/>
                </a:solidFill>
              </a:rPr>
            </a:br>
            <a:endParaRPr lang="en-US" sz="3600" dirty="0">
              <a:solidFill>
                <a:srgbClr val="00B050"/>
              </a:solidFill>
            </a:endParaRPr>
          </a:p>
        </p:txBody>
      </p:sp>
      <p:sp>
        <p:nvSpPr>
          <p:cNvPr id="4" name="Text Placeholder 3"/>
          <p:cNvSpPr>
            <a:spLocks noGrp="1"/>
          </p:cNvSpPr>
          <p:nvPr>
            <p:ph type="body" sz="half" idx="2"/>
          </p:nvPr>
        </p:nvSpPr>
        <p:spPr>
          <a:xfrm>
            <a:off x="457200" y="1752600"/>
            <a:ext cx="3581400" cy="4373563"/>
          </a:xfrm>
        </p:spPr>
        <p:txBody>
          <a:bodyPr>
            <a:normAutofit lnSpcReduction="10000"/>
          </a:bodyPr>
          <a:lstStyle/>
          <a:p>
            <a:pPr marL="285750" indent="-285750">
              <a:buFont typeface="Arial" panose="020B0604020202020204" pitchFamily="34" charset="0"/>
              <a:buChar char="•"/>
            </a:pPr>
            <a:r>
              <a:rPr lang="en-US" sz="1900" dirty="0"/>
              <a:t>Validation of ongoing sustainable operations is the next step for existing buildings and will grow in importance. </a:t>
            </a:r>
          </a:p>
          <a:p>
            <a:pPr marL="285750" indent="-285750">
              <a:buFont typeface="Arial" panose="020B0604020202020204" pitchFamily="34" charset="0"/>
              <a:buChar char="•"/>
            </a:pPr>
            <a:r>
              <a:rPr lang="en-US" sz="1900" dirty="0"/>
              <a:t>Facility managers need to shift their thinking about using LEED EBOM for their non-certified buildings.</a:t>
            </a:r>
          </a:p>
          <a:p>
            <a:pPr marL="285750" indent="-285750">
              <a:buFont typeface="Arial" panose="020B0604020202020204" pitchFamily="34" charset="0"/>
              <a:buChar char="•"/>
            </a:pPr>
            <a:r>
              <a:rPr lang="en-US" sz="1900" dirty="0"/>
              <a:t>LEED EBOM certification has evolved into the framework for verifying high performance building operations.</a:t>
            </a:r>
          </a:p>
          <a:p>
            <a:pPr marL="285750" indent="-285750">
              <a:buFont typeface="Arial" panose="020B0604020202020204" pitchFamily="34" charset="0"/>
              <a:buChar char="•"/>
            </a:pPr>
            <a:r>
              <a:rPr lang="en-US" sz="1900" dirty="0"/>
              <a:t>If done right, certification will lead to a streamlined building operations and maintenance.</a:t>
            </a:r>
          </a:p>
          <a:p>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8200" y="1981200"/>
            <a:ext cx="4034118" cy="3810000"/>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529590"/>
            <a:ext cx="4114800" cy="1346835"/>
          </a:xfrm>
          <a:prstGeom prst="rect">
            <a:avLst/>
          </a:prstGeom>
        </p:spPr>
      </p:pic>
      <p:sp>
        <p:nvSpPr>
          <p:cNvPr id="5" name="Date Placeholder 4"/>
          <p:cNvSpPr>
            <a:spLocks noGrp="1"/>
          </p:cNvSpPr>
          <p:nvPr>
            <p:ph type="dt" sz="half" idx="10"/>
          </p:nvPr>
        </p:nvSpPr>
        <p:spPr/>
        <p:txBody>
          <a:bodyPr/>
          <a:lstStyle/>
          <a:p>
            <a:fld id="{D2876D21-FD3F-4B6B-9A7B-3AE302FA2FB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12</a:t>
            </a:fld>
            <a:endParaRPr lang="en-US" dirty="0"/>
          </a:p>
        </p:txBody>
      </p:sp>
    </p:spTree>
    <p:extLst>
      <p:ext uri="{BB962C8B-B14F-4D97-AF65-F5344CB8AC3E}">
        <p14:creationId xmlns:p14="http://schemas.microsoft.com/office/powerpoint/2010/main" val="3478093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784350"/>
          </a:xfrm>
        </p:spPr>
        <p:txBody>
          <a:bodyPr>
            <a:normAutofit/>
          </a:bodyPr>
          <a:lstStyle/>
          <a:p>
            <a:pPr lvl="0"/>
            <a:r>
              <a:rPr lang="en-US" sz="2400" dirty="0">
                <a:solidFill>
                  <a:srgbClr val="00B050"/>
                </a:solidFill>
              </a:rPr>
              <a:t>What’s Being Rated: </a:t>
            </a:r>
            <a:br>
              <a:rPr lang="en-US" sz="2400" dirty="0">
                <a:solidFill>
                  <a:srgbClr val="00B050"/>
                </a:solidFill>
              </a:rPr>
            </a:br>
            <a:r>
              <a:rPr lang="en-US" sz="2400" dirty="0">
                <a:solidFill>
                  <a:srgbClr val="00B050"/>
                </a:solidFill>
              </a:rPr>
              <a:t>7 Certification Credit Categories</a:t>
            </a:r>
          </a:p>
        </p:txBody>
      </p:sp>
      <p:sp>
        <p:nvSpPr>
          <p:cNvPr id="4" name="Text Placeholder 3"/>
          <p:cNvSpPr>
            <a:spLocks noGrp="1"/>
          </p:cNvSpPr>
          <p:nvPr>
            <p:ph type="body" sz="half" idx="2"/>
          </p:nvPr>
        </p:nvSpPr>
        <p:spPr>
          <a:xfrm>
            <a:off x="457200" y="2133600"/>
            <a:ext cx="3008313" cy="4419600"/>
          </a:xfrm>
        </p:spPr>
        <p:txBody>
          <a:bodyPr/>
          <a:lstStyle/>
          <a:p>
            <a:r>
              <a:rPr lang="en-US" sz="1800" dirty="0"/>
              <a:t>All LEED building certification rating systems are based on the following credit categories:</a:t>
            </a:r>
          </a:p>
          <a:p>
            <a:r>
              <a:rPr lang="en-US" sz="1800" dirty="0"/>
              <a:t> </a:t>
            </a:r>
          </a:p>
          <a:p>
            <a:pPr marL="285750" lvl="0" indent="-285750">
              <a:buFont typeface="Arial" panose="020B0604020202020204" pitchFamily="34" charset="0"/>
              <a:buChar char="•"/>
            </a:pPr>
            <a:r>
              <a:rPr lang="en-US" sz="1800" b="1" dirty="0"/>
              <a:t>Sustainable Sites</a:t>
            </a:r>
          </a:p>
          <a:p>
            <a:pPr marL="285750" lvl="0" indent="-285750">
              <a:buFont typeface="Arial" panose="020B0604020202020204" pitchFamily="34" charset="0"/>
              <a:buChar char="•"/>
            </a:pPr>
            <a:r>
              <a:rPr lang="en-US" sz="1800" b="1" dirty="0"/>
              <a:t>Water Efficiency</a:t>
            </a:r>
          </a:p>
          <a:p>
            <a:pPr marL="285750" lvl="0" indent="-285750">
              <a:buFont typeface="Arial" panose="020B0604020202020204" pitchFamily="34" charset="0"/>
              <a:buChar char="•"/>
            </a:pPr>
            <a:r>
              <a:rPr lang="en-US" sz="1800" b="1" dirty="0"/>
              <a:t>Energy &amp; Atmosphere</a:t>
            </a:r>
          </a:p>
          <a:p>
            <a:pPr marL="285750" lvl="0" indent="-285750">
              <a:buFont typeface="Arial" panose="020B0604020202020204" pitchFamily="34" charset="0"/>
              <a:buChar char="•"/>
            </a:pPr>
            <a:r>
              <a:rPr lang="en-US" sz="1800" b="1" dirty="0"/>
              <a:t>Materials &amp; Resources</a:t>
            </a:r>
          </a:p>
          <a:p>
            <a:pPr marL="285750" lvl="0" indent="-285750">
              <a:buFont typeface="Arial" panose="020B0604020202020204" pitchFamily="34" charset="0"/>
              <a:buChar char="•"/>
            </a:pPr>
            <a:r>
              <a:rPr lang="en-US" sz="1800" b="1" dirty="0"/>
              <a:t>Indoor Environmental Air Quality</a:t>
            </a:r>
          </a:p>
          <a:p>
            <a:pPr marL="285750" lvl="0" indent="-285750">
              <a:buFont typeface="Arial" panose="020B0604020202020204" pitchFamily="34" charset="0"/>
              <a:buChar char="•"/>
            </a:pPr>
            <a:r>
              <a:rPr lang="en-US" sz="1800" b="1" dirty="0"/>
              <a:t>Innovation in Operations</a:t>
            </a:r>
          </a:p>
          <a:p>
            <a:pPr marL="285750" lvl="0" indent="-285750">
              <a:buFont typeface="Arial" panose="020B0604020202020204" pitchFamily="34" charset="0"/>
              <a:buChar char="•"/>
            </a:pPr>
            <a:r>
              <a:rPr lang="en-US" sz="1800" b="1" dirty="0"/>
              <a:t>Regional Priority </a:t>
            </a:r>
          </a:p>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24400" y="914400"/>
            <a:ext cx="3810000" cy="5334000"/>
          </a:xfrm>
        </p:spPr>
      </p:pic>
      <p:sp>
        <p:nvSpPr>
          <p:cNvPr id="3" name="Date Placeholder 2"/>
          <p:cNvSpPr>
            <a:spLocks noGrp="1"/>
          </p:cNvSpPr>
          <p:nvPr>
            <p:ph type="dt" sz="half" idx="10"/>
          </p:nvPr>
        </p:nvSpPr>
        <p:spPr/>
        <p:txBody>
          <a:bodyPr/>
          <a:lstStyle/>
          <a:p>
            <a:fld id="{ADD8651F-8A9E-40B3-AC49-6D91EA0AA1E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13</a:t>
            </a:fld>
            <a:endParaRPr lang="en-US" dirty="0"/>
          </a:p>
        </p:txBody>
      </p:sp>
    </p:spTree>
    <p:extLst>
      <p:ext uri="{BB962C8B-B14F-4D97-AF65-F5344CB8AC3E}">
        <p14:creationId xmlns:p14="http://schemas.microsoft.com/office/powerpoint/2010/main" val="299271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657600" cy="1479550"/>
          </a:xfrm>
        </p:spPr>
        <p:txBody>
          <a:bodyPr>
            <a:normAutofit/>
          </a:bodyPr>
          <a:lstStyle/>
          <a:p>
            <a:pPr lvl="0"/>
            <a:r>
              <a:rPr lang="en-US" sz="2800" dirty="0">
                <a:solidFill>
                  <a:srgbClr val="00B050"/>
                </a:solidFill>
              </a:rPr>
              <a:t>LEED EBOM Versions</a:t>
            </a:r>
            <a:br>
              <a:rPr lang="en-US" dirty="0">
                <a:solidFill>
                  <a:srgbClr val="00B050"/>
                </a:solidFill>
              </a:rPr>
            </a:br>
            <a:endParaRPr lang="en-US" dirty="0">
              <a:solidFill>
                <a:srgbClr val="00B05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8494" y="2264832"/>
            <a:ext cx="3249706" cy="3069167"/>
          </a:xfrm>
        </p:spPr>
      </p:pic>
      <p:sp>
        <p:nvSpPr>
          <p:cNvPr id="4" name="Text Placeholder 3"/>
          <p:cNvSpPr>
            <a:spLocks noGrp="1"/>
          </p:cNvSpPr>
          <p:nvPr>
            <p:ph type="body" sz="half" idx="2"/>
          </p:nvPr>
        </p:nvSpPr>
        <p:spPr>
          <a:xfrm>
            <a:off x="457200" y="1676400"/>
            <a:ext cx="3008313" cy="4876800"/>
          </a:xfrm>
        </p:spPr>
        <p:txBody>
          <a:bodyPr>
            <a:normAutofit lnSpcReduction="10000"/>
          </a:bodyPr>
          <a:lstStyle/>
          <a:p>
            <a:r>
              <a:rPr lang="en-US" sz="2000" b="1" dirty="0"/>
              <a:t>LEED Version 2.0 </a:t>
            </a:r>
          </a:p>
          <a:p>
            <a:r>
              <a:rPr lang="en-US" sz="2000" dirty="0"/>
              <a:t>Oldest version will need to convert to the 2009 version for recertification</a:t>
            </a:r>
          </a:p>
          <a:p>
            <a:endParaRPr lang="en-US" sz="900" dirty="0"/>
          </a:p>
          <a:p>
            <a:r>
              <a:rPr lang="en-US" sz="2000" b="1" dirty="0"/>
              <a:t>LEED Version 3.0 (2009) </a:t>
            </a:r>
          </a:p>
          <a:p>
            <a:r>
              <a:rPr lang="en-US" sz="2000" dirty="0"/>
              <a:t>Current LEED EBOM certification system in use  until October 31, 2016</a:t>
            </a:r>
          </a:p>
          <a:p>
            <a:endParaRPr lang="en-US" sz="800" dirty="0"/>
          </a:p>
          <a:p>
            <a:r>
              <a:rPr lang="en-US" sz="2000" b="1" dirty="0"/>
              <a:t>LEED Version 4.0</a:t>
            </a:r>
          </a:p>
          <a:p>
            <a:r>
              <a:rPr lang="en-US" sz="2000" dirty="0"/>
              <a:t>Newest version released July 1, 2014 will be mandatory for all projects registered after October 31, 2016</a:t>
            </a:r>
          </a:p>
          <a:p>
            <a:endParaRPr lang="en-US" dirty="0"/>
          </a:p>
        </p:txBody>
      </p:sp>
      <p:sp>
        <p:nvSpPr>
          <p:cNvPr id="3" name="Date Placeholder 2"/>
          <p:cNvSpPr>
            <a:spLocks noGrp="1"/>
          </p:cNvSpPr>
          <p:nvPr>
            <p:ph type="dt" sz="half" idx="10"/>
          </p:nvPr>
        </p:nvSpPr>
        <p:spPr/>
        <p:txBody>
          <a:bodyPr/>
          <a:lstStyle/>
          <a:p>
            <a:fld id="{68888203-6AFF-407A-B612-F8078BEC71B2}"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14</a:t>
            </a:fld>
            <a:endParaRPr lang="en-US" dirty="0"/>
          </a:p>
        </p:txBody>
      </p:sp>
    </p:spTree>
    <p:extLst>
      <p:ext uri="{BB962C8B-B14F-4D97-AF65-F5344CB8AC3E}">
        <p14:creationId xmlns:p14="http://schemas.microsoft.com/office/powerpoint/2010/main" val="2872234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03350"/>
          </a:xfrm>
        </p:spPr>
        <p:txBody>
          <a:bodyPr>
            <a:noAutofit/>
          </a:bodyPr>
          <a:lstStyle/>
          <a:p>
            <a:pPr lvl="0"/>
            <a:r>
              <a:rPr lang="en-US" sz="2400" dirty="0">
                <a:solidFill>
                  <a:srgbClr val="00B050"/>
                </a:solidFill>
              </a:rPr>
              <a:t>Certification Process and Timelines</a:t>
            </a:r>
            <a:br>
              <a:rPr lang="en-US" sz="2400" dirty="0">
                <a:solidFill>
                  <a:srgbClr val="00B050"/>
                </a:solidFill>
              </a:rPr>
            </a:br>
            <a:endParaRPr lang="en-US" sz="2400" dirty="0">
              <a:solidFill>
                <a:srgbClr val="00B050"/>
              </a:solidFill>
            </a:endParaRPr>
          </a:p>
        </p:txBody>
      </p:sp>
      <p:sp>
        <p:nvSpPr>
          <p:cNvPr id="4" name="Text Placeholder 3"/>
          <p:cNvSpPr>
            <a:spLocks noGrp="1"/>
          </p:cNvSpPr>
          <p:nvPr>
            <p:ph type="body" sz="half" idx="2"/>
          </p:nvPr>
        </p:nvSpPr>
        <p:spPr>
          <a:xfrm>
            <a:off x="457201" y="1435101"/>
            <a:ext cx="2743200" cy="2222500"/>
          </a:xfrm>
        </p:spPr>
        <p:txBody>
          <a:bodyPr/>
          <a:lstStyle/>
          <a:p>
            <a:endParaRPr lang="en-US" dirty="0"/>
          </a:p>
          <a:p>
            <a:r>
              <a:rPr lang="en-US" b="1" dirty="0"/>
              <a:t>The LEED EBOM certification process typically takes between 12 to 18 months from start to finish to completion. Every building is unique and so are the approaches, processes, and timelines. For a “typical” building, the key steps and time frames are as follows:</a:t>
            </a:r>
          </a:p>
          <a:p>
            <a:endParaRPr lang="en-US" dirty="0"/>
          </a:p>
        </p:txBody>
      </p:sp>
      <p:sp>
        <p:nvSpPr>
          <p:cNvPr id="6" name="Content Placeholder 5"/>
          <p:cNvSpPr>
            <a:spLocks noGrp="1"/>
          </p:cNvSpPr>
          <p:nvPr>
            <p:ph idx="1"/>
          </p:nvPr>
        </p:nvSpPr>
        <p:spPr>
          <a:xfrm>
            <a:off x="3575050" y="457200"/>
            <a:ext cx="5111750" cy="3505201"/>
          </a:xfrm>
        </p:spPr>
        <p:txBody>
          <a:bodyPr>
            <a:normAutofit fontScale="55000" lnSpcReduction="20000"/>
          </a:bodyPr>
          <a:lstStyle/>
          <a:p>
            <a:pPr lvl="0"/>
            <a:r>
              <a:rPr lang="en-US" dirty="0"/>
              <a:t>Identify target points approach and responsibilities (approx. 3 months)</a:t>
            </a:r>
          </a:p>
          <a:p>
            <a:pPr lvl="0"/>
            <a:r>
              <a:rPr lang="en-US" dirty="0"/>
              <a:t>Implementation (prior to performance period, plan for a least 3 – 6 months)</a:t>
            </a:r>
          </a:p>
          <a:p>
            <a:pPr lvl="0"/>
            <a:r>
              <a:rPr lang="en-US" dirty="0"/>
              <a:t>Performance period (at least 3 months for most credits, 12 months minimum for energy performance)</a:t>
            </a:r>
          </a:p>
          <a:p>
            <a:pPr lvl="0"/>
            <a:r>
              <a:rPr lang="en-US" dirty="0"/>
              <a:t>Documentation submittal and project completion via LEED Online (within 60 days of performance period completion)</a:t>
            </a:r>
          </a:p>
          <a:p>
            <a:pPr lvl="0"/>
            <a:r>
              <a:rPr lang="en-US" dirty="0"/>
              <a:t>USGBC review including preliminary and final rounds (allow 30 days for each round of review)</a:t>
            </a:r>
          </a:p>
          <a:p>
            <a:pPr lvl="0"/>
            <a:r>
              <a:rPr lang="en-US" dirty="0"/>
              <a:t>Certification (after final review)</a:t>
            </a:r>
          </a:p>
          <a:p>
            <a:endParaRPr lang="en-US" dirty="0"/>
          </a:p>
        </p:txBody>
      </p:sp>
      <p:pic>
        <p:nvPicPr>
          <p:cNvPr id="2050" name="Picture 2" descr="https://sp.yimg.com/ib/th?id=HN.608014928268102651&amp;pid=15.1&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0"/>
            <a:ext cx="8001000"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AA7FE053-E176-45EA-9A1F-7FCED65DBC6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15</a:t>
            </a:fld>
            <a:endParaRPr lang="en-US" dirty="0"/>
          </a:p>
        </p:txBody>
      </p:sp>
    </p:spTree>
    <p:extLst>
      <p:ext uri="{BB962C8B-B14F-4D97-AF65-F5344CB8AC3E}">
        <p14:creationId xmlns:p14="http://schemas.microsoft.com/office/powerpoint/2010/main" val="2612797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393950"/>
          </a:xfrm>
        </p:spPr>
        <p:txBody>
          <a:bodyPr>
            <a:normAutofit/>
          </a:bodyPr>
          <a:lstStyle/>
          <a:p>
            <a:pPr lvl="0"/>
            <a:r>
              <a:rPr lang="en-US" sz="3600" dirty="0">
                <a:solidFill>
                  <a:srgbClr val="00B050"/>
                </a:solidFill>
              </a:rPr>
              <a:t>Other Important Considerations</a:t>
            </a:r>
            <a:br>
              <a:rPr lang="en-US" dirty="0"/>
            </a:br>
            <a:endParaRPr lang="en-US" dirty="0"/>
          </a:p>
        </p:txBody>
      </p:sp>
      <p:sp>
        <p:nvSpPr>
          <p:cNvPr id="4" name="Text Placeholder 3"/>
          <p:cNvSpPr>
            <a:spLocks noGrp="1"/>
          </p:cNvSpPr>
          <p:nvPr>
            <p:ph type="body" sz="half" idx="2"/>
          </p:nvPr>
        </p:nvSpPr>
        <p:spPr>
          <a:xfrm>
            <a:off x="457199" y="2971800"/>
            <a:ext cx="7727043" cy="3352800"/>
          </a:xfrm>
        </p:spPr>
        <p:txBody>
          <a:bodyPr>
            <a:noAutofit/>
          </a:bodyPr>
          <a:lstStyle/>
          <a:p>
            <a:pPr marL="457200" indent="-457200">
              <a:buFont typeface="Arial" panose="020B0604020202020204" pitchFamily="34" charset="0"/>
              <a:buChar char="•"/>
            </a:pPr>
            <a:r>
              <a:rPr lang="en-US" sz="2000" b="1" dirty="0"/>
              <a:t>AB 32 - California Global Warming Solutions Act of 2006</a:t>
            </a:r>
          </a:p>
          <a:p>
            <a:endParaRPr lang="en-US" sz="800" b="1" dirty="0"/>
          </a:p>
          <a:p>
            <a:pPr marL="457200" indent="-457200">
              <a:buFont typeface="Arial" panose="020B0604020202020204" pitchFamily="34" charset="0"/>
              <a:buChar char="•"/>
            </a:pPr>
            <a:r>
              <a:rPr lang="en-US" sz="2000" b="1" dirty="0"/>
              <a:t>California’s Zero Net Energy (ZNE) Standards</a:t>
            </a:r>
          </a:p>
          <a:p>
            <a:endParaRPr lang="en-US" sz="800" b="1" dirty="0"/>
          </a:p>
          <a:p>
            <a:pPr marL="457200" indent="-457200">
              <a:buFont typeface="Arial" panose="020B0604020202020204" pitchFamily="34" charset="0"/>
              <a:buChar char="•"/>
            </a:pPr>
            <a:r>
              <a:rPr lang="en-US" sz="2000" b="1" dirty="0"/>
              <a:t>CALGreen </a:t>
            </a:r>
            <a:r>
              <a:rPr lang="en-US" sz="2000" b="1"/>
              <a:t>- Part </a:t>
            </a:r>
            <a:r>
              <a:rPr lang="en-US" sz="2000" b="1" dirty="0"/>
              <a:t>11  of the California Building Standards Code (Title 24 of the California Code of Regulations)</a:t>
            </a:r>
          </a:p>
          <a:p>
            <a:endParaRPr lang="en-US" sz="800" b="1" dirty="0"/>
          </a:p>
          <a:p>
            <a:pPr marL="457200" indent="-457200">
              <a:buFont typeface="Arial" panose="020B0604020202020204" pitchFamily="34" charset="0"/>
              <a:buChar char="•"/>
            </a:pPr>
            <a:r>
              <a:rPr lang="en-US" sz="2000" b="1" dirty="0"/>
              <a:t>AB1103 - California’s Mandatory Energy Benchmarking &amp; Disclosure Assembly Bill 1103 </a:t>
            </a:r>
          </a:p>
          <a:p>
            <a:endParaRPr lang="en-US" sz="800" b="1" dirty="0"/>
          </a:p>
          <a:p>
            <a:pPr marL="457200" indent="-457200">
              <a:buFont typeface="Arial" panose="020B0604020202020204" pitchFamily="34" charset="0"/>
              <a:buChar char="•"/>
            </a:pPr>
            <a:r>
              <a:rPr lang="en-US" sz="2000" b="1" dirty="0"/>
              <a:t>Prop 39 - California Clean Energy Jobs Act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6743" y="533400"/>
            <a:ext cx="2857500" cy="1905000"/>
          </a:xfrm>
          <a:prstGeom prst="rect">
            <a:avLst/>
          </a:prstGeom>
        </p:spPr>
      </p:pic>
      <p:sp>
        <p:nvSpPr>
          <p:cNvPr id="5" name="Date Placeholder 4"/>
          <p:cNvSpPr>
            <a:spLocks noGrp="1"/>
          </p:cNvSpPr>
          <p:nvPr>
            <p:ph type="dt" sz="half" idx="10"/>
          </p:nvPr>
        </p:nvSpPr>
        <p:spPr/>
        <p:txBody>
          <a:bodyPr/>
          <a:lstStyle/>
          <a:p>
            <a:fld id="{18C730FC-08BF-4A2D-9C7D-D31900CC0555}"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16</a:t>
            </a:fld>
            <a:endParaRPr lang="en-US" dirty="0"/>
          </a:p>
        </p:txBody>
      </p:sp>
    </p:spTree>
    <p:extLst>
      <p:ext uri="{BB962C8B-B14F-4D97-AF65-F5344CB8AC3E}">
        <p14:creationId xmlns:p14="http://schemas.microsoft.com/office/powerpoint/2010/main" val="52055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199"/>
            <a:ext cx="3733800" cy="1447801"/>
          </a:xfrm>
        </p:spPr>
        <p:txBody>
          <a:bodyPr>
            <a:normAutofit fontScale="90000"/>
          </a:bodyPr>
          <a:lstStyle/>
          <a:p>
            <a:r>
              <a:rPr lang="en-US" sz="3200" dirty="0">
                <a:solidFill>
                  <a:srgbClr val="00B050"/>
                </a:solidFill>
              </a:rPr>
              <a:t>California’s Zero Net Energy (ZNE) Standard </a:t>
            </a:r>
            <a:br>
              <a:rPr lang="en-US" dirty="0"/>
            </a:br>
            <a:endParaRPr lang="en-US" dirty="0"/>
          </a:p>
        </p:txBody>
      </p:sp>
      <p:sp>
        <p:nvSpPr>
          <p:cNvPr id="3" name="Content Placeholder 2"/>
          <p:cNvSpPr>
            <a:spLocks noGrp="1"/>
          </p:cNvSpPr>
          <p:nvPr>
            <p:ph idx="1"/>
          </p:nvPr>
        </p:nvSpPr>
        <p:spPr>
          <a:xfrm>
            <a:off x="4038600" y="609600"/>
            <a:ext cx="4648200" cy="5943600"/>
          </a:xfrm>
        </p:spPr>
        <p:txBody>
          <a:bodyPr>
            <a:noAutofit/>
          </a:bodyPr>
          <a:lstStyle/>
          <a:p>
            <a:pPr marL="0" indent="0">
              <a:buNone/>
            </a:pPr>
            <a:r>
              <a:rPr lang="en-US" sz="1800" b="1" dirty="0"/>
              <a:t>In 2008 the California Public Utility Commission (PUC) issued its Zero Net Energy (ZNE) goals:</a:t>
            </a:r>
          </a:p>
          <a:p>
            <a:pPr marL="0" indent="0">
              <a:buNone/>
            </a:pPr>
            <a:endParaRPr lang="en-US" sz="1800" dirty="0"/>
          </a:p>
          <a:p>
            <a:pPr>
              <a:spcBef>
                <a:spcPts val="0"/>
              </a:spcBef>
            </a:pPr>
            <a:r>
              <a:rPr lang="en-US" sz="1800" dirty="0"/>
              <a:t>All new residential construction by 2020 </a:t>
            </a:r>
          </a:p>
          <a:p>
            <a:pPr marL="0" indent="0">
              <a:spcBef>
                <a:spcPts val="0"/>
              </a:spcBef>
              <a:buNone/>
            </a:pPr>
            <a:endParaRPr lang="en-US" sz="1800" dirty="0"/>
          </a:p>
          <a:p>
            <a:pPr>
              <a:spcBef>
                <a:spcPts val="0"/>
              </a:spcBef>
            </a:pPr>
            <a:r>
              <a:rPr lang="en-US" sz="1800" dirty="0"/>
              <a:t>All new commercial buildings by 2030.</a:t>
            </a:r>
          </a:p>
          <a:p>
            <a:pPr marL="0" indent="0">
              <a:spcBef>
                <a:spcPts val="0"/>
              </a:spcBef>
              <a:buNone/>
            </a:pPr>
            <a:endParaRPr lang="en-US" sz="1800" dirty="0"/>
          </a:p>
          <a:p>
            <a:pPr>
              <a:spcBef>
                <a:spcPts val="0"/>
              </a:spcBef>
            </a:pPr>
            <a:r>
              <a:rPr lang="en-US" sz="1800" dirty="0"/>
              <a:t>2013 Energy Code will reach 70% of the residential ZNE goal</a:t>
            </a:r>
          </a:p>
          <a:p>
            <a:pPr marL="0" indent="0">
              <a:spcBef>
                <a:spcPts val="0"/>
              </a:spcBef>
              <a:buNone/>
            </a:pPr>
            <a:endParaRPr lang="en-US" sz="1800" dirty="0"/>
          </a:p>
          <a:p>
            <a:pPr>
              <a:spcBef>
                <a:spcPts val="0"/>
              </a:spcBef>
            </a:pPr>
            <a:r>
              <a:rPr lang="en-US" sz="1800" dirty="0"/>
              <a:t>2016 Energy Code will reach 85% of the residential ZNE goal</a:t>
            </a:r>
          </a:p>
          <a:p>
            <a:pPr marL="0" indent="0">
              <a:spcBef>
                <a:spcPts val="0"/>
              </a:spcBef>
              <a:buNone/>
            </a:pPr>
            <a:endParaRPr lang="en-US" sz="1800" dirty="0"/>
          </a:p>
          <a:p>
            <a:pPr>
              <a:spcBef>
                <a:spcPts val="0"/>
              </a:spcBef>
            </a:pPr>
            <a:r>
              <a:rPr lang="en-US" sz="1800" dirty="0"/>
              <a:t>2019 Energy Code will meet the 100% residential goal of ZNE</a:t>
            </a:r>
          </a:p>
          <a:p>
            <a:pPr>
              <a:spcBef>
                <a:spcPts val="0"/>
              </a:spcBef>
            </a:pPr>
            <a:endParaRPr lang="en-US" sz="1800" dirty="0"/>
          </a:p>
          <a:p>
            <a:pPr>
              <a:spcBef>
                <a:spcPts val="0"/>
              </a:spcBef>
            </a:pPr>
            <a:r>
              <a:rPr lang="en-US" sz="1800" dirty="0"/>
              <a:t>By 2030 every new school is supposed to be a zero net energy building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905001"/>
            <a:ext cx="2971800" cy="1977598"/>
          </a:xfrm>
          <a:prstGeom prst="rect">
            <a:avLst/>
          </a:prstGeom>
        </p:spPr>
      </p:pic>
      <p:sp>
        <p:nvSpPr>
          <p:cNvPr id="6" name="TextBox 5"/>
          <p:cNvSpPr txBox="1"/>
          <p:nvPr/>
        </p:nvSpPr>
        <p:spPr>
          <a:xfrm>
            <a:off x="533400" y="4090078"/>
            <a:ext cx="3212702" cy="2031325"/>
          </a:xfrm>
          <a:prstGeom prst="rect">
            <a:avLst/>
          </a:prstGeom>
          <a:noFill/>
        </p:spPr>
        <p:txBody>
          <a:bodyPr wrap="square" rtlCol="0">
            <a:spAutoFit/>
          </a:bodyPr>
          <a:lstStyle/>
          <a:p>
            <a:r>
              <a:rPr lang="en-US" b="1" dirty="0"/>
              <a:t>A (ZNE) is a building with zero net energy consumption, meaning the total amount of energy used by the building on an annual basis is roughly equal to the amount of renewable energy created on the site. </a:t>
            </a:r>
          </a:p>
        </p:txBody>
      </p:sp>
      <p:sp>
        <p:nvSpPr>
          <p:cNvPr id="5" name="Date Placeholder 4"/>
          <p:cNvSpPr>
            <a:spLocks noGrp="1"/>
          </p:cNvSpPr>
          <p:nvPr>
            <p:ph type="dt" sz="half" idx="10"/>
          </p:nvPr>
        </p:nvSpPr>
        <p:spPr/>
        <p:txBody>
          <a:bodyPr/>
          <a:lstStyle/>
          <a:p>
            <a:fld id="{73580EB1-9B89-4A95-8185-3E31F6C74C37}"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17</a:t>
            </a:fld>
            <a:endParaRPr lang="en-US" dirty="0"/>
          </a:p>
        </p:txBody>
      </p:sp>
    </p:spTree>
    <p:extLst>
      <p:ext uri="{BB962C8B-B14F-4D97-AF65-F5344CB8AC3E}">
        <p14:creationId xmlns:p14="http://schemas.microsoft.com/office/powerpoint/2010/main" val="4154363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3008313" cy="1686090"/>
          </a:xfrm>
        </p:spPr>
        <p:txBody>
          <a:bodyPr>
            <a:normAutofit fontScale="90000"/>
          </a:bodyPr>
          <a:lstStyle/>
          <a:p>
            <a:pPr lvl="0"/>
            <a:r>
              <a:rPr lang="en-US" sz="3600" dirty="0">
                <a:solidFill>
                  <a:srgbClr val="00B050"/>
                </a:solidFill>
              </a:rPr>
              <a:t>LEED EBOM Certification Costs $$$</a:t>
            </a:r>
            <a:br>
              <a:rPr lang="en-US" dirty="0"/>
            </a:br>
            <a:endParaRPr lang="en-US" dirty="0"/>
          </a:p>
        </p:txBody>
      </p:sp>
      <p:sp>
        <p:nvSpPr>
          <p:cNvPr id="3" name="Content Placeholder 2"/>
          <p:cNvSpPr>
            <a:spLocks noGrp="1"/>
          </p:cNvSpPr>
          <p:nvPr>
            <p:ph idx="1"/>
          </p:nvPr>
        </p:nvSpPr>
        <p:spPr>
          <a:xfrm>
            <a:off x="3130535" y="762000"/>
            <a:ext cx="5556265" cy="5638800"/>
          </a:xfrm>
        </p:spPr>
        <p:txBody>
          <a:bodyPr>
            <a:normAutofit fontScale="70000" lnSpcReduction="20000"/>
          </a:bodyPr>
          <a:lstStyle/>
          <a:p>
            <a:pPr marL="0" indent="0">
              <a:buNone/>
            </a:pPr>
            <a:r>
              <a:rPr lang="en-US" sz="2900" b="1" dirty="0"/>
              <a:t>LEED Certification Program Fees </a:t>
            </a:r>
          </a:p>
          <a:p>
            <a:pPr marL="0" indent="0">
              <a:buNone/>
            </a:pPr>
            <a:r>
              <a:rPr lang="en-US" sz="2900" dirty="0"/>
              <a:t>Typical registration and review fees range from $1,500 – $20,000. This fee range is based on buildings of 3 size ranges: less than 50,000 sf, between 50,000 – 500,000 sf., and a maximum fee of $20,000 for buildings larger than 500,000 sf. These fees can be lowered between $500 to $5,000 if the project administrator is a USGBC member. All prices are per single building.</a:t>
            </a:r>
          </a:p>
          <a:p>
            <a:pPr marL="0" indent="0">
              <a:buNone/>
            </a:pPr>
            <a:endParaRPr lang="en-US" sz="1100" dirty="0"/>
          </a:p>
          <a:p>
            <a:pPr marL="0" indent="0">
              <a:buNone/>
            </a:pPr>
            <a:r>
              <a:rPr lang="en-US" sz="2900" b="1" dirty="0"/>
              <a:t>Project Consultant (Green Building Facilitator)</a:t>
            </a:r>
          </a:p>
          <a:p>
            <a:pPr marL="0" indent="0">
              <a:buNone/>
            </a:pPr>
            <a:r>
              <a:rPr lang="en-US" sz="2900" dirty="0"/>
              <a:t>Typical consulting fees range from $40k – $60k per building for LEED AP’s to facilitate and coordinate with the preparation and submittal of all documentation for LEED EBOM certification.   </a:t>
            </a:r>
          </a:p>
          <a:p>
            <a:pPr marL="0" indent="0">
              <a:buNone/>
            </a:pPr>
            <a:endParaRPr lang="en-US" sz="1100" dirty="0"/>
          </a:p>
          <a:p>
            <a:pPr marL="0" indent="0">
              <a:buNone/>
            </a:pPr>
            <a:r>
              <a:rPr lang="en-US" sz="2900" b="1" dirty="0"/>
              <a:t>Other Service Providers</a:t>
            </a:r>
          </a:p>
          <a:p>
            <a:pPr marL="0" indent="0">
              <a:buNone/>
            </a:pPr>
            <a:r>
              <a:rPr lang="en-US" sz="2900" dirty="0"/>
              <a:t>There may be additional costs for a commissioning agent, energy audit engineer, and other specialized services that would be unique to the existing building’s certification requirements.</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895600"/>
            <a:ext cx="2520935" cy="2824163"/>
          </a:xfrm>
          <a:prstGeom prst="rect">
            <a:avLst/>
          </a:prstGeom>
        </p:spPr>
      </p:pic>
      <p:sp>
        <p:nvSpPr>
          <p:cNvPr id="4" name="Date Placeholder 3"/>
          <p:cNvSpPr>
            <a:spLocks noGrp="1"/>
          </p:cNvSpPr>
          <p:nvPr>
            <p:ph type="dt" sz="half" idx="10"/>
          </p:nvPr>
        </p:nvSpPr>
        <p:spPr/>
        <p:txBody>
          <a:bodyPr/>
          <a:lstStyle/>
          <a:p>
            <a:fld id="{956DF6A4-1F53-4659-8798-CA6C0E8777BE}"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18</a:t>
            </a:fld>
            <a:endParaRPr lang="en-US" dirty="0"/>
          </a:p>
        </p:txBody>
      </p:sp>
    </p:spTree>
    <p:extLst>
      <p:ext uri="{BB962C8B-B14F-4D97-AF65-F5344CB8AC3E}">
        <p14:creationId xmlns:p14="http://schemas.microsoft.com/office/powerpoint/2010/main" val="2066835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696200" cy="1936750"/>
          </a:xfrm>
        </p:spPr>
        <p:txBody>
          <a:bodyPr>
            <a:normAutofit/>
          </a:bodyPr>
          <a:lstStyle/>
          <a:p>
            <a:r>
              <a:rPr lang="en-US" sz="4800" dirty="0">
                <a:solidFill>
                  <a:srgbClr val="00B050"/>
                </a:solidFill>
              </a:rPr>
              <a:t>4 More Great Reasons to Get LEED EBOM Certification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3999" y="2743200"/>
            <a:ext cx="3401907" cy="2819400"/>
          </a:xfrm>
        </p:spPr>
      </p:pic>
      <p:sp>
        <p:nvSpPr>
          <p:cNvPr id="4" name="Text Placeholder 3"/>
          <p:cNvSpPr>
            <a:spLocks noGrp="1"/>
          </p:cNvSpPr>
          <p:nvPr>
            <p:ph type="body" sz="half" idx="2"/>
          </p:nvPr>
        </p:nvSpPr>
        <p:spPr>
          <a:xfrm>
            <a:off x="457200" y="2514600"/>
            <a:ext cx="4191000" cy="3611563"/>
          </a:xfrm>
        </p:spPr>
        <p:txBody>
          <a:bodyPr>
            <a:normAutofit/>
          </a:bodyPr>
          <a:lstStyle/>
          <a:p>
            <a:r>
              <a:rPr lang="en-US" sz="1800" dirty="0"/>
              <a:t>Maybe you’re still wondering if LEED EBOM is the right way to go. If you’re a facility manager or building owner and you’re not sure if it’s “worth it” to apply for LEED EBOM certification—it may not be if you DON’T believe in:</a:t>
            </a:r>
          </a:p>
          <a:p>
            <a:r>
              <a:rPr lang="en-US" sz="1800" dirty="0"/>
              <a:t> </a:t>
            </a:r>
          </a:p>
          <a:p>
            <a:pPr marL="285750" indent="-285750">
              <a:buFont typeface="Arial" panose="020B0604020202020204" pitchFamily="34" charset="0"/>
              <a:buChar char="•"/>
            </a:pPr>
            <a:r>
              <a:rPr lang="en-US" sz="1800" b="1" dirty="0"/>
              <a:t>    Saving money</a:t>
            </a:r>
          </a:p>
          <a:p>
            <a:pPr marL="285750" indent="-285750">
              <a:buFont typeface="Arial" panose="020B0604020202020204" pitchFamily="34" charset="0"/>
              <a:buChar char="•"/>
            </a:pPr>
            <a:r>
              <a:rPr lang="en-US" sz="1800" b="1" dirty="0"/>
              <a:t>    Adding value to your building</a:t>
            </a:r>
          </a:p>
          <a:p>
            <a:pPr marL="285750" indent="-285750">
              <a:buFont typeface="Arial" panose="020B0604020202020204" pitchFamily="34" charset="0"/>
              <a:buChar char="•"/>
            </a:pPr>
            <a:r>
              <a:rPr lang="en-US" sz="1800" b="1" dirty="0"/>
              <a:t>    Receiving recognition</a:t>
            </a:r>
          </a:p>
          <a:p>
            <a:pPr marL="285750" indent="-285750">
              <a:buFont typeface="Arial" panose="020B0604020202020204" pitchFamily="34" charset="0"/>
              <a:buChar char="•"/>
            </a:pPr>
            <a:r>
              <a:rPr lang="en-US" sz="1800" b="1" dirty="0"/>
              <a:t>    Working  smarter</a:t>
            </a:r>
          </a:p>
          <a:p>
            <a:endParaRPr lang="en-US" dirty="0"/>
          </a:p>
        </p:txBody>
      </p:sp>
      <p:sp>
        <p:nvSpPr>
          <p:cNvPr id="3" name="Date Placeholder 2"/>
          <p:cNvSpPr>
            <a:spLocks noGrp="1"/>
          </p:cNvSpPr>
          <p:nvPr>
            <p:ph type="dt" sz="half" idx="10"/>
          </p:nvPr>
        </p:nvSpPr>
        <p:spPr/>
        <p:txBody>
          <a:bodyPr/>
          <a:lstStyle/>
          <a:p>
            <a:fld id="{01B15AE6-5C38-4474-9C27-3C1659802EFC}"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19</a:t>
            </a:fld>
            <a:endParaRPr lang="en-US" dirty="0"/>
          </a:p>
        </p:txBody>
      </p:sp>
    </p:spTree>
    <p:extLst>
      <p:ext uri="{BB962C8B-B14F-4D97-AF65-F5344CB8AC3E}">
        <p14:creationId xmlns:p14="http://schemas.microsoft.com/office/powerpoint/2010/main" val="286937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962400" cy="1327150"/>
          </a:xfrm>
        </p:spPr>
        <p:txBody>
          <a:bodyPr>
            <a:noAutofit/>
          </a:bodyPr>
          <a:lstStyle/>
          <a:p>
            <a:r>
              <a:rPr lang="en-US" sz="4400" dirty="0">
                <a:solidFill>
                  <a:srgbClr val="00B050"/>
                </a:solidFill>
              </a:rPr>
              <a:t>Why Go Green?</a:t>
            </a:r>
          </a:p>
        </p:txBody>
      </p:sp>
      <p:sp>
        <p:nvSpPr>
          <p:cNvPr id="4" name="Text Placeholder 3"/>
          <p:cNvSpPr>
            <a:spLocks noGrp="1"/>
          </p:cNvSpPr>
          <p:nvPr>
            <p:ph type="body" sz="half" idx="2"/>
          </p:nvPr>
        </p:nvSpPr>
        <p:spPr>
          <a:xfrm>
            <a:off x="457200" y="2209800"/>
            <a:ext cx="3733800" cy="3916363"/>
          </a:xfrm>
        </p:spPr>
        <p:txBody>
          <a:bodyPr>
            <a:normAutofit/>
          </a:bodyPr>
          <a:lstStyle/>
          <a:p>
            <a:pPr marL="457200" indent="-457200">
              <a:buFont typeface="Arial" panose="020B0604020202020204" pitchFamily="34" charset="0"/>
              <a:buChar char="•"/>
            </a:pPr>
            <a:r>
              <a:rPr lang="en-US" sz="2800" b="1" dirty="0"/>
              <a:t>For The Environment</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For The Savings</a:t>
            </a: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b="1" dirty="0"/>
              <a:t>For Your Health</a:t>
            </a:r>
          </a:p>
          <a:p>
            <a:endParaRPr lang="en-US" sz="2800" b="1" dirty="0"/>
          </a:p>
          <a:p>
            <a:pPr marL="457200" indent="-457200">
              <a:buFont typeface="Arial" panose="020B0604020202020204" pitchFamily="34" charset="0"/>
              <a:buChar char="•"/>
            </a:pPr>
            <a:r>
              <a:rPr lang="en-US" sz="2800" b="1" dirty="0"/>
              <a:t>For Other Reasons</a:t>
            </a:r>
          </a:p>
          <a:p>
            <a:pPr marL="457200" indent="-457200">
              <a:buFont typeface="Arial" panose="020B0604020202020204" pitchFamily="34" charset="0"/>
              <a:buChar char="•"/>
            </a:pPr>
            <a:endParaRPr lang="en-US" sz="2800" b="1" dirty="0"/>
          </a:p>
          <a:p>
            <a:endParaRPr lang="en-US" sz="2800" dirty="0"/>
          </a:p>
          <a:p>
            <a:endParaRPr lang="en-US" dirty="0"/>
          </a:p>
        </p:txBody>
      </p:sp>
      <p:pic>
        <p:nvPicPr>
          <p:cNvPr id="4098" name="Picture 2" descr="hands holding a green crystal earth, illustrating why go gre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00200"/>
            <a:ext cx="3733800" cy="370175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fld id="{AA3100F5-B598-426F-AF52-4A53E247A174}"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a:t>
            </a:fld>
            <a:endParaRPr lang="en-US" dirty="0"/>
          </a:p>
        </p:txBody>
      </p:sp>
    </p:spTree>
    <p:extLst>
      <p:ext uri="{BB962C8B-B14F-4D97-AF65-F5344CB8AC3E}">
        <p14:creationId xmlns:p14="http://schemas.microsoft.com/office/powerpoint/2010/main" val="4034963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solidFill>
                  <a:srgbClr val="00B050"/>
                </a:solidFill>
              </a:rPr>
              <a:t>Loans, Grants and Tax Breaks Resources for Energy Efficiency Upgrades in California</a:t>
            </a:r>
          </a:p>
        </p:txBody>
      </p:sp>
      <p:sp>
        <p:nvSpPr>
          <p:cNvPr id="3" name="Content Placeholder 2"/>
          <p:cNvSpPr>
            <a:spLocks noGrp="1"/>
          </p:cNvSpPr>
          <p:nvPr>
            <p:ph idx="1"/>
          </p:nvPr>
        </p:nvSpPr>
        <p:spPr>
          <a:xfrm>
            <a:off x="457200" y="1447800"/>
            <a:ext cx="8229600" cy="5029200"/>
          </a:xfrm>
        </p:spPr>
        <p:txBody>
          <a:bodyPr>
            <a:normAutofit/>
          </a:bodyPr>
          <a:lstStyle/>
          <a:p>
            <a:pPr marL="0" indent="0">
              <a:buNone/>
            </a:pPr>
            <a:r>
              <a:rPr lang="en-US" sz="1800" b="1" dirty="0"/>
              <a:t>California Financial Incentives for Renewables and Energy Efficiency (DSIRE):</a:t>
            </a:r>
            <a:endParaRPr lang="en-US" sz="1800" dirty="0"/>
          </a:p>
          <a:p>
            <a:pPr marL="0" indent="0">
              <a:buNone/>
            </a:pPr>
            <a:r>
              <a:rPr lang="en-US" sz="1600" u="sng" dirty="0">
                <a:hlinkClick r:id="rId2"/>
              </a:rPr>
              <a:t>http://dsireusa.org/incentives/index.cfm?re=0&amp;ee=0&amp;spv=0&amp;st=0&amp;srp=1&amp;state=CA</a:t>
            </a:r>
            <a:endParaRPr lang="en-US" sz="1600" dirty="0"/>
          </a:p>
          <a:p>
            <a:pPr marL="0" indent="0">
              <a:buNone/>
            </a:pPr>
            <a:r>
              <a:rPr lang="en-US" sz="1600" dirty="0"/>
              <a:t>The </a:t>
            </a:r>
            <a:r>
              <a:rPr lang="en-US" sz="1600" b="1" dirty="0"/>
              <a:t>Database of State Incentives for Renewable Energy (DSIRE) </a:t>
            </a:r>
            <a:r>
              <a:rPr lang="en-US" sz="1600" dirty="0"/>
              <a:t>is a comprehensive source of information on state, local, utility, and selected federal incentives. DSIRE is the most comprehensive source of information on incentives and policies that support renewables and energy efficiency in the United States and covers residential, commercial, and government programs.</a:t>
            </a:r>
          </a:p>
          <a:p>
            <a:pPr marL="0" indent="0">
              <a:buNone/>
            </a:pPr>
            <a:endParaRPr lang="en-US" sz="1000" dirty="0"/>
          </a:p>
          <a:p>
            <a:pPr marL="0" indent="0">
              <a:buNone/>
            </a:pPr>
            <a:r>
              <a:rPr lang="en-US" sz="1800" b="1" dirty="0"/>
              <a:t>Property Assessed Clean Energy Financing (PACE):</a:t>
            </a:r>
            <a:endParaRPr lang="en-US" sz="1800" dirty="0"/>
          </a:p>
          <a:p>
            <a:pPr marL="0" indent="0">
              <a:buNone/>
            </a:pPr>
            <a:r>
              <a:rPr lang="en-US" sz="1600" u="sng" dirty="0">
                <a:hlinkClick r:id="rId3"/>
              </a:rPr>
              <a:t>http://energycenter.org/policy/property-assessed-clean-energy-pace</a:t>
            </a:r>
            <a:endParaRPr lang="en-US" sz="1600" dirty="0"/>
          </a:p>
          <a:p>
            <a:pPr marL="0" indent="0">
              <a:buNone/>
            </a:pPr>
            <a:r>
              <a:rPr lang="en-US" sz="1600" b="1" dirty="0"/>
              <a:t>PACE</a:t>
            </a:r>
            <a:r>
              <a:rPr lang="en-US" sz="1600" dirty="0"/>
              <a:t> financing allows property owners to fund energy efficiency, water efficiency and renewable energy projects with little or no up-front costs. With PACE, residential and commercial property owners living within a participating district can finance up to 100% of their project and pay it back over time as a voluntary property tax assessment through their existing property tax bill.</a:t>
            </a:r>
          </a:p>
          <a:p>
            <a:pPr marL="0" indent="0">
              <a:buNone/>
            </a:pPr>
            <a:endParaRPr lang="en-US" sz="1000" dirty="0"/>
          </a:p>
          <a:p>
            <a:pPr marL="0" indent="0">
              <a:buNone/>
            </a:pPr>
            <a:r>
              <a:rPr lang="en-US" sz="1800" b="1" dirty="0"/>
              <a:t>SCE and SCG Business Energy Saving Incentive Programs:</a:t>
            </a:r>
          </a:p>
          <a:p>
            <a:pPr marL="0" indent="0">
              <a:buNone/>
            </a:pPr>
            <a:r>
              <a:rPr lang="en-US" sz="1600" dirty="0">
                <a:hlinkClick r:id="rId4"/>
              </a:rPr>
              <a:t>https://www.sce.com/wps/portal/home/business/savings-incentives/solar-rebate/</a:t>
            </a:r>
            <a:endParaRPr lang="en-US" sz="1600" dirty="0"/>
          </a:p>
          <a:p>
            <a:pPr marL="0" indent="0">
              <a:buNone/>
            </a:pPr>
            <a:r>
              <a:rPr lang="en-US" sz="1600" dirty="0">
                <a:hlinkClick r:id="rId5"/>
              </a:rPr>
              <a:t>http://www.socalgas.com/for-your-business/</a:t>
            </a:r>
            <a:endParaRPr lang="en-US" sz="1600" dirty="0"/>
          </a:p>
          <a:p>
            <a:pPr marL="0" indent="0">
              <a:buNone/>
            </a:pPr>
            <a:endParaRPr lang="en-US" sz="2000" dirty="0"/>
          </a:p>
          <a:p>
            <a:pPr marL="0" indent="0">
              <a:buNone/>
            </a:pPr>
            <a:endParaRPr lang="en-US" sz="2000" dirty="0"/>
          </a:p>
        </p:txBody>
      </p:sp>
      <p:sp>
        <p:nvSpPr>
          <p:cNvPr id="4" name="Date Placeholder 3"/>
          <p:cNvSpPr>
            <a:spLocks noGrp="1"/>
          </p:cNvSpPr>
          <p:nvPr>
            <p:ph type="dt" sz="half" idx="10"/>
          </p:nvPr>
        </p:nvSpPr>
        <p:spPr/>
        <p:txBody>
          <a:bodyPr/>
          <a:lstStyle/>
          <a:p>
            <a:fld id="{09484A1A-F3A6-4CA1-908D-8844F86A9BCB}"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20</a:t>
            </a:fld>
            <a:endParaRPr lang="en-US" dirty="0"/>
          </a:p>
        </p:txBody>
      </p:sp>
    </p:spTree>
    <p:extLst>
      <p:ext uri="{BB962C8B-B14F-4D97-AF65-F5344CB8AC3E}">
        <p14:creationId xmlns:p14="http://schemas.microsoft.com/office/powerpoint/2010/main" val="344453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a:solidFill>
                  <a:srgbClr val="00B050"/>
                </a:solidFill>
              </a:rPr>
              <a:t>Loans, Grants and Tax Breaks Resources for Energy Efficiency Upgrades in California (Continued)</a:t>
            </a:r>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pPr marL="0" indent="0">
              <a:buNone/>
            </a:pPr>
            <a:r>
              <a:rPr lang="en-US" sz="2900" b="1" dirty="0"/>
              <a:t>Go Solar California!:</a:t>
            </a:r>
            <a:endParaRPr lang="en-US" sz="2900" dirty="0"/>
          </a:p>
          <a:p>
            <a:pPr marL="0" indent="0">
              <a:buNone/>
            </a:pPr>
            <a:r>
              <a:rPr lang="en-US" sz="2600" dirty="0"/>
              <a:t>Incentives for businesses that implement solar technologies.</a:t>
            </a:r>
          </a:p>
          <a:p>
            <a:pPr marL="0" indent="0">
              <a:buNone/>
            </a:pPr>
            <a:r>
              <a:rPr lang="en-US" sz="2600" u="sng" dirty="0">
                <a:hlinkClick r:id="rId2"/>
              </a:rPr>
              <a:t>http://www.gosolarcalifornia.ca.gov/</a:t>
            </a:r>
            <a:endParaRPr lang="en-US" sz="2600" dirty="0"/>
          </a:p>
          <a:p>
            <a:pPr marL="0" indent="0">
              <a:buNone/>
            </a:pPr>
            <a:endParaRPr lang="en-US" sz="2600" b="1" dirty="0"/>
          </a:p>
          <a:p>
            <a:pPr marL="0" indent="0">
              <a:buNone/>
            </a:pPr>
            <a:r>
              <a:rPr lang="en-US" sz="2900" b="1" dirty="0"/>
              <a:t>Energy Efficiency Financing:</a:t>
            </a:r>
            <a:endParaRPr lang="en-US" sz="2900" dirty="0"/>
          </a:p>
          <a:p>
            <a:pPr marL="0" indent="0">
              <a:buNone/>
            </a:pPr>
            <a:r>
              <a:rPr lang="en-US" sz="2600" u="sng" dirty="0">
                <a:hlinkClick r:id="rId3"/>
              </a:rPr>
              <a:t>http://www.energy.ca.gov/efficiency/financing/index.html</a:t>
            </a:r>
            <a:endParaRPr lang="en-US" sz="2600" dirty="0"/>
          </a:p>
          <a:p>
            <a:pPr marL="0" indent="0">
              <a:buNone/>
            </a:pPr>
            <a:r>
              <a:rPr lang="en-US" sz="2600" dirty="0"/>
              <a:t>The Energy Efficiency Financing Program provides financing for schools, hospitals and local governments through low-interest loans for feasibility studies and the installation of energy-saving measures used for government, industry, and non-profits.</a:t>
            </a:r>
          </a:p>
          <a:p>
            <a:pPr marL="0" indent="0">
              <a:buNone/>
            </a:pPr>
            <a:endParaRPr lang="en-US" sz="2600" dirty="0"/>
          </a:p>
          <a:p>
            <a:pPr marL="0" indent="0">
              <a:buNone/>
            </a:pPr>
            <a:r>
              <a:rPr lang="en-US" sz="2900" b="1" dirty="0"/>
              <a:t>Federal Tax Credits for Energy Efficiency:</a:t>
            </a:r>
            <a:endParaRPr lang="en-US" sz="2900" dirty="0"/>
          </a:p>
          <a:p>
            <a:pPr marL="0" indent="0">
              <a:buNone/>
            </a:pPr>
            <a:r>
              <a:rPr lang="en-US" sz="2600" u="sng" dirty="0">
                <a:hlinkClick r:id="rId4"/>
              </a:rPr>
              <a:t>https://www.sba.gov/content/federal-tax-credits-energy-efficiency</a:t>
            </a:r>
            <a:endParaRPr lang="en-US" sz="2600" dirty="0"/>
          </a:p>
          <a:p>
            <a:pPr marL="0" indent="0">
              <a:buNone/>
            </a:pPr>
            <a:r>
              <a:rPr lang="en-US" sz="2600" dirty="0"/>
              <a:t>A tax credit can provide significant savings and reduces the amount of income tax you have to pay. Unlike a deduction, which reduces the amount of income subject to tax, a tax credit directly reduces the tax itself.</a:t>
            </a:r>
          </a:p>
          <a:p>
            <a:pPr marL="0" indent="0">
              <a:buNone/>
            </a:pPr>
            <a:endParaRPr lang="en-US" sz="2600" dirty="0"/>
          </a:p>
          <a:p>
            <a:pPr marL="0" indent="0">
              <a:buNone/>
            </a:pPr>
            <a:r>
              <a:rPr lang="en-US" sz="2900" b="1" dirty="0"/>
              <a:t>California Appliances Database:</a:t>
            </a:r>
            <a:endParaRPr lang="en-US" sz="2900" dirty="0"/>
          </a:p>
          <a:p>
            <a:pPr marL="0" indent="0">
              <a:buNone/>
            </a:pPr>
            <a:r>
              <a:rPr lang="en-US" sz="2600" u="sng" dirty="0">
                <a:hlinkClick r:id="rId5"/>
              </a:rPr>
              <a:t>http://www.energy.ca.gov/appliances/database/</a:t>
            </a:r>
            <a:endParaRPr lang="en-US" sz="2600" dirty="0"/>
          </a:p>
          <a:p>
            <a:pPr marL="0" indent="0">
              <a:buNone/>
            </a:pPr>
            <a:r>
              <a:rPr lang="en-US" sz="2600" dirty="0"/>
              <a:t>Downloadable database of all appliances currently certified to the California Energy Commission by their manufacturers as meeting currently-applicable efficiency standards.</a:t>
            </a:r>
          </a:p>
          <a:p>
            <a:pPr marL="0" indent="0">
              <a:buNone/>
            </a:pPr>
            <a:endParaRPr lang="en-US" sz="2000" dirty="0"/>
          </a:p>
        </p:txBody>
      </p:sp>
      <p:sp>
        <p:nvSpPr>
          <p:cNvPr id="4" name="Date Placeholder 3"/>
          <p:cNvSpPr>
            <a:spLocks noGrp="1"/>
          </p:cNvSpPr>
          <p:nvPr>
            <p:ph type="dt" sz="half" idx="10"/>
          </p:nvPr>
        </p:nvSpPr>
        <p:spPr/>
        <p:txBody>
          <a:bodyPr/>
          <a:lstStyle/>
          <a:p>
            <a:fld id="{0795FE33-6767-4F1D-9FBD-731EE05EE12B}"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dirty="0"/>
              <a:t>CLW ENTERPRISES</a:t>
            </a:r>
          </a:p>
        </p:txBody>
      </p:sp>
      <p:sp>
        <p:nvSpPr>
          <p:cNvPr id="6" name="Slide Number Placeholder 5"/>
          <p:cNvSpPr>
            <a:spLocks noGrp="1"/>
          </p:cNvSpPr>
          <p:nvPr>
            <p:ph type="sldNum" sz="quarter" idx="12"/>
          </p:nvPr>
        </p:nvSpPr>
        <p:spPr/>
        <p:txBody>
          <a:bodyPr/>
          <a:lstStyle/>
          <a:p>
            <a:fld id="{AB823AE1-3F70-4984-83AF-6E0B37F17B85}" type="slidenum">
              <a:rPr lang="en-US" smtClean="0"/>
              <a:t>21</a:t>
            </a:fld>
            <a:endParaRPr lang="en-US" dirty="0"/>
          </a:p>
        </p:txBody>
      </p:sp>
    </p:spTree>
    <p:extLst>
      <p:ext uri="{BB962C8B-B14F-4D97-AF65-F5344CB8AC3E}">
        <p14:creationId xmlns:p14="http://schemas.microsoft.com/office/powerpoint/2010/main" val="321637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pPr algn="l"/>
            <a:r>
              <a:rPr lang="en-US" sz="3600" b="1" dirty="0">
                <a:solidFill>
                  <a:srgbClr val="00B050"/>
                </a:solidFill>
              </a:rPr>
              <a:t>Questions, Conclusion and Contact Info</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787816" y="1600200"/>
            <a:ext cx="1860884" cy="2438400"/>
          </a:xfrm>
        </p:spPr>
      </p:pic>
      <p:sp>
        <p:nvSpPr>
          <p:cNvPr id="7" name="TextBox 6"/>
          <p:cNvSpPr txBox="1"/>
          <p:nvPr/>
        </p:nvSpPr>
        <p:spPr>
          <a:xfrm>
            <a:off x="533400" y="1447800"/>
            <a:ext cx="5943600" cy="5570756"/>
          </a:xfrm>
          <a:prstGeom prst="rect">
            <a:avLst/>
          </a:prstGeom>
          <a:noFill/>
        </p:spPr>
        <p:txBody>
          <a:bodyPr wrap="square" rtlCol="0">
            <a:spAutoFit/>
          </a:bodyPr>
          <a:lstStyle/>
          <a:p>
            <a:r>
              <a:rPr lang="en-US" sz="1600" dirty="0"/>
              <a:t>Getting your existing building LEED EBOM certified has many benefits. Working with a </a:t>
            </a:r>
            <a:r>
              <a:rPr lang="en-US" sz="1600" b="1" dirty="0"/>
              <a:t>Green Building Facilitator (GBF)</a:t>
            </a:r>
            <a:r>
              <a:rPr lang="en-US" sz="1600" dirty="0"/>
              <a:t> with a </a:t>
            </a:r>
            <a:r>
              <a:rPr lang="en-US" sz="1600" b="1" dirty="0"/>
              <a:t>LEED AP O+M </a:t>
            </a:r>
            <a:r>
              <a:rPr lang="en-US" sz="1600" dirty="0"/>
              <a:t>credential as well as the International Facility Management Association’s (IFMA) </a:t>
            </a:r>
            <a:r>
              <a:rPr lang="en-US" sz="1600" b="1" dirty="0"/>
              <a:t>Facility Management Professional (FMP) </a:t>
            </a:r>
            <a:r>
              <a:rPr lang="en-US" sz="1600" dirty="0"/>
              <a:t>credential can be an excellent choice for your LEED EBOM.</a:t>
            </a:r>
          </a:p>
          <a:p>
            <a:r>
              <a:rPr lang="en-US" sz="1600" dirty="0"/>
              <a:t> </a:t>
            </a:r>
          </a:p>
          <a:p>
            <a:r>
              <a:rPr lang="en-US" sz="1600" dirty="0"/>
              <a:t>CLW Enterprises is providing free of charge a </a:t>
            </a:r>
            <a:r>
              <a:rPr lang="en-US" sz="1600" b="1" dirty="0"/>
              <a:t>How to Get Your Existing Building LEED Certified </a:t>
            </a:r>
            <a:r>
              <a:rPr lang="en-US" sz="1600" dirty="0"/>
              <a:t>pdf guidebook on this topic. The pdf guidebook has more information than this PowerPoint presentation, plus it has all of the information at your fingertips, including the links for those resources noted and additional ones as well. If you would like to receive one, please let me know today or go to my website at </a:t>
            </a:r>
            <a:r>
              <a:rPr lang="en-US" sz="1600" u="sng" dirty="0">
                <a:hlinkClick r:id="rId3"/>
              </a:rPr>
              <a:t>www.CLW-Enterprises.com</a:t>
            </a:r>
            <a:r>
              <a:rPr lang="en-US" sz="1600" dirty="0"/>
              <a:t> where you can request a free copy. </a:t>
            </a:r>
          </a:p>
          <a:p>
            <a:r>
              <a:rPr lang="en-US" sz="1600" dirty="0"/>
              <a:t> </a:t>
            </a:r>
          </a:p>
          <a:p>
            <a:r>
              <a:rPr lang="en-US" sz="1600" dirty="0"/>
              <a:t>For more information about LEED EBOM certification requirements and the services to complete them, please contact </a:t>
            </a:r>
            <a:r>
              <a:rPr lang="en-US" sz="1600" b="1" dirty="0"/>
              <a:t>Corey Lee Wilson </a:t>
            </a:r>
            <a:r>
              <a:rPr lang="en-US" sz="1600" dirty="0"/>
              <a:t>at </a:t>
            </a:r>
            <a:r>
              <a:rPr lang="en-US" sz="1600" b="1" dirty="0"/>
              <a:t>CLW Enterprises </a:t>
            </a:r>
            <a:r>
              <a:rPr lang="en-US" sz="1600" dirty="0"/>
              <a:t>at (951) 415-3002 or email me at </a:t>
            </a:r>
            <a:r>
              <a:rPr lang="en-US" sz="1600" u="sng" dirty="0">
                <a:hlinkClick r:id="rId4"/>
              </a:rPr>
              <a:t>CLWEnterprises@att.net</a:t>
            </a:r>
            <a:r>
              <a:rPr lang="en-US" sz="1600" dirty="0"/>
              <a:t> or visit my website at </a:t>
            </a:r>
            <a:r>
              <a:rPr lang="en-US" sz="1600" dirty="0">
                <a:hlinkClick r:id="rId5"/>
              </a:rPr>
              <a:t>www.CLW-Enteprises.com</a:t>
            </a:r>
            <a:r>
              <a:rPr lang="en-US" sz="1600" dirty="0"/>
              <a:t>. </a:t>
            </a:r>
          </a:p>
          <a:p>
            <a:endParaRPr lang="en-US" sz="1600" dirty="0"/>
          </a:p>
          <a:p>
            <a:endParaRPr lang="en-US" dirty="0"/>
          </a:p>
          <a:p>
            <a:endParaRPr lang="en-US" dirty="0"/>
          </a:p>
        </p:txBody>
      </p:sp>
      <p:sp>
        <p:nvSpPr>
          <p:cNvPr id="8" name="TextBox 7"/>
          <p:cNvSpPr txBox="1"/>
          <p:nvPr/>
        </p:nvSpPr>
        <p:spPr>
          <a:xfrm>
            <a:off x="6705600" y="4724400"/>
            <a:ext cx="2133600" cy="1015663"/>
          </a:xfrm>
          <a:prstGeom prst="rect">
            <a:avLst/>
          </a:prstGeom>
          <a:noFill/>
        </p:spPr>
        <p:txBody>
          <a:bodyPr wrap="square" rtlCol="0">
            <a:spAutoFit/>
          </a:bodyPr>
          <a:lstStyle/>
          <a:p>
            <a:pPr algn="ctr"/>
            <a:r>
              <a:rPr lang="en-US" sz="1200" b="1" dirty="0"/>
              <a:t>Corey Lee  Wilson</a:t>
            </a:r>
          </a:p>
          <a:p>
            <a:pPr algn="ctr"/>
            <a:r>
              <a:rPr lang="en-US" sz="1200" b="1" dirty="0"/>
              <a:t>(BS Economics, SBE, Member of CMAA, IFMA, DBIA, BIA and a CMAA CCM, LEED AP,  and IFMA FMP) </a:t>
            </a:r>
            <a:endParaRPr lang="en-US" sz="1200" dirty="0"/>
          </a:p>
        </p:txBody>
      </p:sp>
      <p:sp>
        <p:nvSpPr>
          <p:cNvPr id="3" name="Date Placeholder 2"/>
          <p:cNvSpPr>
            <a:spLocks noGrp="1"/>
          </p:cNvSpPr>
          <p:nvPr>
            <p:ph type="dt" sz="half" idx="10"/>
          </p:nvPr>
        </p:nvSpPr>
        <p:spPr/>
        <p:txBody>
          <a:bodyPr/>
          <a:lstStyle/>
          <a:p>
            <a:fld id="{311B5510-F497-4BEC-8905-D731BA4D26B2}"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22</a:t>
            </a:fld>
            <a:endParaRPr lang="en-US" dirty="0"/>
          </a:p>
        </p:txBody>
      </p:sp>
    </p:spTree>
    <p:extLst>
      <p:ext uri="{BB962C8B-B14F-4D97-AF65-F5344CB8AC3E}">
        <p14:creationId xmlns:p14="http://schemas.microsoft.com/office/powerpoint/2010/main" val="194184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038600" cy="1708150"/>
          </a:xfrm>
        </p:spPr>
        <p:txBody>
          <a:bodyPr>
            <a:noAutofit/>
          </a:bodyPr>
          <a:lstStyle/>
          <a:p>
            <a:r>
              <a:rPr lang="en-US" sz="4000" dirty="0">
                <a:solidFill>
                  <a:srgbClr val="00B050"/>
                </a:solidFill>
              </a:rPr>
              <a:t>USGBC &amp; LEED Introduction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0200" y="2590800"/>
            <a:ext cx="3215923" cy="3276600"/>
          </a:xfrm>
        </p:spPr>
      </p:pic>
      <p:sp>
        <p:nvSpPr>
          <p:cNvPr id="4" name="Text Placeholder 3"/>
          <p:cNvSpPr>
            <a:spLocks noGrp="1"/>
          </p:cNvSpPr>
          <p:nvPr>
            <p:ph type="body" sz="half" idx="2"/>
          </p:nvPr>
        </p:nvSpPr>
        <p:spPr>
          <a:xfrm>
            <a:off x="457200" y="1828800"/>
            <a:ext cx="3733800" cy="4648200"/>
          </a:xfrm>
        </p:spPr>
        <p:txBody>
          <a:bodyPr>
            <a:normAutofit fontScale="92500" lnSpcReduction="10000"/>
          </a:bodyPr>
          <a:lstStyle/>
          <a:p>
            <a:endParaRPr lang="en-US" sz="2000" dirty="0"/>
          </a:p>
          <a:p>
            <a:r>
              <a:rPr lang="en-US" sz="2200" dirty="0"/>
              <a:t>The </a:t>
            </a:r>
            <a:r>
              <a:rPr lang="en-US" sz="2200" b="1" dirty="0"/>
              <a:t>United States Green Building Council (USGBC) </a:t>
            </a:r>
            <a:r>
              <a:rPr lang="en-US" sz="2200" dirty="0"/>
              <a:t>is the leader in green building certification and sustainability for the built environment and pursues solutions that represent a healthy and dynamic balance between environmental, social, and economic benefits—known as the triple bottom line. Their building certification rating system is known as the </a:t>
            </a:r>
            <a:r>
              <a:rPr lang="en-US" sz="2200" b="1" dirty="0"/>
              <a:t>Leadership in Energy and Environmental Design (LEED</a:t>
            </a:r>
            <a:r>
              <a:rPr lang="en-US" sz="2200" dirty="0"/>
              <a:t>).</a:t>
            </a:r>
          </a:p>
          <a:p>
            <a:endParaRPr lang="en-US" dirty="0"/>
          </a:p>
        </p:txBody>
      </p:sp>
      <p:sp>
        <p:nvSpPr>
          <p:cNvPr id="3" name="Date Placeholder 2"/>
          <p:cNvSpPr>
            <a:spLocks noGrp="1"/>
          </p:cNvSpPr>
          <p:nvPr>
            <p:ph type="dt" sz="half" idx="10"/>
          </p:nvPr>
        </p:nvSpPr>
        <p:spPr/>
        <p:txBody>
          <a:bodyPr/>
          <a:lstStyle/>
          <a:p>
            <a:fld id="{6C5A6EA8-3818-4E5C-8346-37A816BD9B5A}"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3</a:t>
            </a:fld>
            <a:endParaRPr lang="en-US" dirty="0"/>
          </a:p>
        </p:txBody>
      </p:sp>
    </p:spTree>
    <p:extLst>
      <p:ext uri="{BB962C8B-B14F-4D97-AF65-F5344CB8AC3E}">
        <p14:creationId xmlns:p14="http://schemas.microsoft.com/office/powerpoint/2010/main" val="54349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990600"/>
          </a:xfrm>
        </p:spPr>
        <p:txBody>
          <a:bodyPr>
            <a:normAutofit fontScale="90000"/>
          </a:bodyPr>
          <a:lstStyle/>
          <a:p>
            <a:pPr lvl="0"/>
            <a:r>
              <a:rPr lang="en-US" sz="3100" b="1" dirty="0">
                <a:solidFill>
                  <a:srgbClr val="00B050"/>
                </a:solidFill>
              </a:rPr>
              <a:t>Existing Building vs. New Building LEED Certification</a:t>
            </a:r>
            <a:br>
              <a:rPr lang="en-US" dirty="0"/>
            </a:br>
            <a:endParaRPr lang="en-US" dirty="0"/>
          </a:p>
        </p:txBody>
      </p:sp>
      <p:sp>
        <p:nvSpPr>
          <p:cNvPr id="3" name="Text Placeholder 2"/>
          <p:cNvSpPr>
            <a:spLocks noGrp="1"/>
          </p:cNvSpPr>
          <p:nvPr>
            <p:ph type="body" idx="1"/>
          </p:nvPr>
        </p:nvSpPr>
        <p:spPr>
          <a:xfrm>
            <a:off x="485738" y="2743200"/>
            <a:ext cx="4040188" cy="639762"/>
          </a:xfrm>
        </p:spPr>
        <p:txBody>
          <a:bodyPr>
            <a:normAutofit/>
          </a:bodyPr>
          <a:lstStyle/>
          <a:p>
            <a:pPr lvl="0" algn="ctr"/>
            <a:r>
              <a:rPr lang="en-US" dirty="0">
                <a:solidFill>
                  <a:schemeClr val="accent3">
                    <a:lumMod val="75000"/>
                  </a:schemeClr>
                </a:solidFill>
              </a:rPr>
              <a:t>Existing Building</a:t>
            </a:r>
          </a:p>
        </p:txBody>
      </p:sp>
      <p:sp>
        <p:nvSpPr>
          <p:cNvPr id="4" name="Content Placeholder 3"/>
          <p:cNvSpPr>
            <a:spLocks noGrp="1"/>
          </p:cNvSpPr>
          <p:nvPr>
            <p:ph sz="half" idx="2"/>
          </p:nvPr>
        </p:nvSpPr>
        <p:spPr>
          <a:xfrm>
            <a:off x="457200" y="3581400"/>
            <a:ext cx="4040188" cy="2884488"/>
          </a:xfrm>
        </p:spPr>
        <p:txBody>
          <a:bodyPr>
            <a:normAutofit/>
          </a:bodyPr>
          <a:lstStyle/>
          <a:p>
            <a:r>
              <a:rPr lang="en-US" sz="1800" dirty="0"/>
              <a:t>Based on an existing building’s sustainable “operations and maintenance” performance</a:t>
            </a:r>
          </a:p>
          <a:p>
            <a:r>
              <a:rPr lang="en-US" sz="1800" dirty="0"/>
              <a:t>Recertification is required by USGBC every 5 years</a:t>
            </a:r>
          </a:p>
          <a:p>
            <a:r>
              <a:rPr lang="en-US" sz="1800" dirty="0"/>
              <a:t>First time LEED EBOM certification</a:t>
            </a:r>
          </a:p>
          <a:p>
            <a:r>
              <a:rPr lang="en-US" sz="1800" dirty="0"/>
              <a:t>More existing buildings certified</a:t>
            </a:r>
          </a:p>
          <a:p>
            <a:r>
              <a:rPr lang="en-US" sz="1800" dirty="0"/>
              <a:t>EBOM has overtaken new construction certification</a:t>
            </a:r>
          </a:p>
          <a:p>
            <a:endParaRPr lang="en-US" dirty="0"/>
          </a:p>
        </p:txBody>
      </p:sp>
      <p:sp>
        <p:nvSpPr>
          <p:cNvPr id="5" name="Text Placeholder 4"/>
          <p:cNvSpPr>
            <a:spLocks noGrp="1"/>
          </p:cNvSpPr>
          <p:nvPr>
            <p:ph type="body" sz="quarter" idx="3"/>
          </p:nvPr>
        </p:nvSpPr>
        <p:spPr>
          <a:xfrm>
            <a:off x="4724400" y="2743200"/>
            <a:ext cx="4041775" cy="639762"/>
          </a:xfrm>
        </p:spPr>
        <p:txBody>
          <a:bodyPr/>
          <a:lstStyle/>
          <a:p>
            <a:pPr algn="ctr"/>
            <a:r>
              <a:rPr lang="en-US" dirty="0">
                <a:solidFill>
                  <a:srgbClr val="0070C0"/>
                </a:solidFill>
              </a:rPr>
              <a:t>New Building</a:t>
            </a:r>
          </a:p>
        </p:txBody>
      </p:sp>
      <p:sp>
        <p:nvSpPr>
          <p:cNvPr id="6" name="Content Placeholder 5"/>
          <p:cNvSpPr>
            <a:spLocks noGrp="1"/>
          </p:cNvSpPr>
          <p:nvPr>
            <p:ph sz="quarter" idx="4"/>
          </p:nvPr>
        </p:nvSpPr>
        <p:spPr>
          <a:xfrm>
            <a:off x="4645025" y="3352800"/>
            <a:ext cx="4041775" cy="3276600"/>
          </a:xfrm>
        </p:spPr>
        <p:txBody>
          <a:bodyPr>
            <a:normAutofit fontScale="62500" lnSpcReduction="20000"/>
          </a:bodyPr>
          <a:lstStyle/>
          <a:p>
            <a:endParaRPr lang="en-US" dirty="0"/>
          </a:p>
          <a:p>
            <a:pPr>
              <a:lnSpc>
                <a:spcPct val="120000"/>
              </a:lnSpc>
            </a:pPr>
            <a:r>
              <a:rPr lang="en-US" sz="2900" dirty="0"/>
              <a:t>Based on the sustainability “design” points for a new building</a:t>
            </a:r>
          </a:p>
          <a:p>
            <a:pPr>
              <a:lnSpc>
                <a:spcPct val="120000"/>
              </a:lnSpc>
            </a:pPr>
            <a:r>
              <a:rPr lang="en-US" sz="2900" dirty="0"/>
              <a:t>Certification is good for the life of the building</a:t>
            </a:r>
          </a:p>
          <a:p>
            <a:pPr>
              <a:lnSpc>
                <a:spcPct val="120000"/>
              </a:lnSpc>
            </a:pPr>
            <a:r>
              <a:rPr lang="en-US" sz="2900" dirty="0"/>
              <a:t>Provided its occupancy type has not changed</a:t>
            </a:r>
          </a:p>
          <a:p>
            <a:pPr>
              <a:lnSpc>
                <a:spcPct val="120000"/>
              </a:lnSpc>
            </a:pPr>
            <a:r>
              <a:rPr lang="en-US" sz="2900" dirty="0"/>
              <a:t>Nor has it undergone any remodels and additions.</a:t>
            </a:r>
          </a:p>
          <a:p>
            <a:pPr>
              <a:lnSpc>
                <a:spcPct val="120000"/>
              </a:lnSpc>
            </a:pPr>
            <a:r>
              <a:rPr lang="en-US" sz="2900" dirty="0"/>
              <a:t>Fewer new buildings certified</a:t>
            </a:r>
          </a:p>
          <a:p>
            <a:endParaRPr lang="en-US" sz="26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1371600"/>
            <a:ext cx="4191000" cy="1295400"/>
          </a:xfrm>
          <a:prstGeom prst="rect">
            <a:avLst/>
          </a:prstGeom>
        </p:spPr>
      </p:pic>
      <p:sp>
        <p:nvSpPr>
          <p:cNvPr id="8" name="Date Placeholder 7"/>
          <p:cNvSpPr>
            <a:spLocks noGrp="1"/>
          </p:cNvSpPr>
          <p:nvPr>
            <p:ph type="dt" sz="half" idx="10"/>
          </p:nvPr>
        </p:nvSpPr>
        <p:spPr/>
        <p:txBody>
          <a:bodyPr/>
          <a:lstStyle/>
          <a:p>
            <a:fld id="{161833F9-7CAA-4BE1-A074-B2A12A69BFB4}" type="datetime1">
              <a:rPr lang="en-US" smtClean="0"/>
              <a:t>8/4/2019</a:t>
            </a:fld>
            <a:endParaRPr lang="en-US" dirty="0"/>
          </a:p>
        </p:txBody>
      </p:sp>
      <p:sp>
        <p:nvSpPr>
          <p:cNvPr id="9" name="Footer Placeholder 8"/>
          <p:cNvSpPr>
            <a:spLocks noGrp="1"/>
          </p:cNvSpPr>
          <p:nvPr>
            <p:ph type="ftr" sz="quarter" idx="11"/>
          </p:nvPr>
        </p:nvSpPr>
        <p:spPr/>
        <p:txBody>
          <a:bodyPr/>
          <a:lstStyle/>
          <a:p>
            <a:r>
              <a:rPr lang="en-US"/>
              <a:t>CLW ENTERPRISES</a:t>
            </a:r>
            <a:endParaRPr lang="en-US" dirty="0"/>
          </a:p>
        </p:txBody>
      </p:sp>
      <p:sp>
        <p:nvSpPr>
          <p:cNvPr id="10" name="Slide Number Placeholder 9"/>
          <p:cNvSpPr>
            <a:spLocks noGrp="1"/>
          </p:cNvSpPr>
          <p:nvPr>
            <p:ph type="sldNum" sz="quarter" idx="12"/>
          </p:nvPr>
        </p:nvSpPr>
        <p:spPr/>
        <p:txBody>
          <a:bodyPr/>
          <a:lstStyle/>
          <a:p>
            <a:fld id="{AB823AE1-3F70-4984-83AF-6E0B37F17B85}" type="slidenum">
              <a:rPr lang="en-US" smtClean="0"/>
              <a:t>4</a:t>
            </a:fld>
            <a:endParaRPr lang="en-US" dirty="0"/>
          </a:p>
        </p:txBody>
      </p:sp>
    </p:spTree>
    <p:extLst>
      <p:ext uri="{BB962C8B-B14F-4D97-AF65-F5344CB8AC3E}">
        <p14:creationId xmlns:p14="http://schemas.microsoft.com/office/powerpoint/2010/main" val="277514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631950"/>
          </a:xfrm>
        </p:spPr>
        <p:txBody>
          <a:bodyPr>
            <a:noAutofit/>
          </a:bodyPr>
          <a:lstStyle/>
          <a:p>
            <a:pPr lvl="0"/>
            <a:r>
              <a:rPr lang="en-US" sz="3600" dirty="0">
                <a:solidFill>
                  <a:srgbClr val="00B050"/>
                </a:solidFill>
              </a:rPr>
              <a:t>LEED EBOM Introduction</a:t>
            </a:r>
          </a:p>
        </p:txBody>
      </p:sp>
      <p:sp>
        <p:nvSpPr>
          <p:cNvPr id="3" name="Content Placeholder 2"/>
          <p:cNvSpPr>
            <a:spLocks noGrp="1"/>
          </p:cNvSpPr>
          <p:nvPr>
            <p:ph idx="1"/>
          </p:nvPr>
        </p:nvSpPr>
        <p:spPr>
          <a:xfrm>
            <a:off x="3200400" y="2209800"/>
            <a:ext cx="5568950" cy="4419600"/>
          </a:xfrm>
        </p:spPr>
        <p:txBody>
          <a:bodyPr>
            <a:normAutofit fontScale="70000" lnSpcReduction="20000"/>
          </a:bodyPr>
          <a:lstStyle/>
          <a:p>
            <a:pPr lvl="0"/>
            <a:r>
              <a:rPr lang="en-US" dirty="0"/>
              <a:t>Exterior building and site cleaning and maintenance</a:t>
            </a:r>
          </a:p>
          <a:p>
            <a:pPr lvl="0"/>
            <a:r>
              <a:rPr lang="en-US" dirty="0"/>
              <a:t>Interior green cleaning</a:t>
            </a:r>
          </a:p>
          <a:p>
            <a:pPr lvl="0"/>
            <a:r>
              <a:rPr lang="en-US" dirty="0"/>
              <a:t>Integrated pest management</a:t>
            </a:r>
          </a:p>
          <a:p>
            <a:pPr lvl="0"/>
            <a:r>
              <a:rPr lang="en-US" dirty="0"/>
              <a:t>Sustainable and environmentally-preferable purchasing policies for standard office accessories, electronic goods and furniture, construction materials, and lamps/bulbs</a:t>
            </a:r>
          </a:p>
          <a:p>
            <a:pPr lvl="0"/>
            <a:r>
              <a:rPr lang="en-US" dirty="0"/>
              <a:t>Solid waste management programs for standard waste, electronic and furniture waste, and construction waste</a:t>
            </a:r>
          </a:p>
          <a:p>
            <a:pPr lvl="0"/>
            <a:r>
              <a:rPr lang="en-US" dirty="0"/>
              <a:t>Ongoing indoor air quality</a:t>
            </a:r>
          </a:p>
        </p:txBody>
      </p:sp>
      <p:sp>
        <p:nvSpPr>
          <p:cNvPr id="4" name="Text Placeholder 3"/>
          <p:cNvSpPr>
            <a:spLocks noGrp="1"/>
          </p:cNvSpPr>
          <p:nvPr>
            <p:ph type="body" sz="half" idx="2"/>
          </p:nvPr>
        </p:nvSpPr>
        <p:spPr>
          <a:xfrm>
            <a:off x="457201" y="2209800"/>
            <a:ext cx="2667000" cy="3916363"/>
          </a:xfrm>
        </p:spPr>
        <p:txBody>
          <a:bodyPr>
            <a:normAutofit fontScale="92500"/>
          </a:bodyPr>
          <a:lstStyle/>
          <a:p>
            <a:r>
              <a:rPr lang="en-US" sz="1600" dirty="0"/>
              <a:t>The LEED-EBOM rating system provides prescriptive strategies for addressing the ongoing operation, maintenance, and the overall performance of existing buildings through the reduction of energy consumption and water use, as well as the pollution associated with the generation and transportation of these commodities. Additionally, the rating system provides several measures to create and validate a sustainable facility, including the following:</a:t>
            </a:r>
          </a:p>
          <a:p>
            <a:endParaRPr lang="en-US" sz="1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609600"/>
            <a:ext cx="5486400" cy="1295400"/>
          </a:xfrm>
          <a:prstGeom prst="rect">
            <a:avLst/>
          </a:prstGeom>
        </p:spPr>
      </p:pic>
      <p:sp>
        <p:nvSpPr>
          <p:cNvPr id="5" name="Date Placeholder 4"/>
          <p:cNvSpPr>
            <a:spLocks noGrp="1"/>
          </p:cNvSpPr>
          <p:nvPr>
            <p:ph type="dt" sz="half" idx="10"/>
          </p:nvPr>
        </p:nvSpPr>
        <p:spPr/>
        <p:txBody>
          <a:bodyPr/>
          <a:lstStyle/>
          <a:p>
            <a:fld id="{3C24633D-A01D-45B2-BB41-97AB27834A93}"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5</a:t>
            </a:fld>
            <a:endParaRPr lang="en-US" dirty="0"/>
          </a:p>
        </p:txBody>
      </p:sp>
    </p:spTree>
    <p:extLst>
      <p:ext uri="{BB962C8B-B14F-4D97-AF65-F5344CB8AC3E}">
        <p14:creationId xmlns:p14="http://schemas.microsoft.com/office/powerpoint/2010/main" val="307125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860550"/>
          </a:xfrm>
        </p:spPr>
        <p:txBody>
          <a:bodyPr>
            <a:noAutofit/>
          </a:bodyPr>
          <a:lstStyle/>
          <a:p>
            <a:pPr lvl="0"/>
            <a:r>
              <a:rPr lang="en-US" sz="3600" dirty="0">
                <a:solidFill>
                  <a:schemeClr val="accent3">
                    <a:lumMod val="75000"/>
                  </a:schemeClr>
                </a:solidFill>
              </a:rPr>
              <a:t>LEED EBOM Introduction (Cont’d)</a:t>
            </a:r>
          </a:p>
        </p:txBody>
      </p:sp>
      <p:sp>
        <p:nvSpPr>
          <p:cNvPr id="3" name="Content Placeholder 2"/>
          <p:cNvSpPr>
            <a:spLocks noGrp="1"/>
          </p:cNvSpPr>
          <p:nvPr>
            <p:ph idx="1"/>
          </p:nvPr>
        </p:nvSpPr>
        <p:spPr>
          <a:xfrm>
            <a:off x="3200400" y="2209800"/>
            <a:ext cx="5568950" cy="4419600"/>
          </a:xfrm>
        </p:spPr>
        <p:txBody>
          <a:bodyPr>
            <a:normAutofit fontScale="70000" lnSpcReduction="20000"/>
          </a:bodyPr>
          <a:lstStyle/>
          <a:p>
            <a:pPr lvl="0"/>
            <a:r>
              <a:rPr lang="en-US" dirty="0"/>
              <a:t>Whole-building energy audits</a:t>
            </a:r>
          </a:p>
          <a:p>
            <a:pPr lvl="0"/>
            <a:r>
              <a:rPr lang="en-US" dirty="0"/>
              <a:t>Comprehensive preventive maintenance measures and system/equipment calibration</a:t>
            </a:r>
          </a:p>
          <a:p>
            <a:pPr lvl="0"/>
            <a:r>
              <a:rPr lang="en-US" dirty="0"/>
              <a:t>Existing building commissioning, including (1) investigation/analysis, (2) implementation, and (3) ongoing commissioning</a:t>
            </a:r>
          </a:p>
          <a:p>
            <a:pPr lvl="0"/>
            <a:r>
              <a:rPr lang="en-US" dirty="0"/>
              <a:t>Energy performance verification using the U.S. EPA’s ENERGY STAR Portfolio Manager® program, an online tool used to measure and track energy and water consumption as well as greenhouse gas emissions</a:t>
            </a:r>
          </a:p>
        </p:txBody>
      </p:sp>
      <p:sp>
        <p:nvSpPr>
          <p:cNvPr id="4" name="Text Placeholder 3"/>
          <p:cNvSpPr>
            <a:spLocks noGrp="1"/>
          </p:cNvSpPr>
          <p:nvPr>
            <p:ph type="body" sz="half" idx="2"/>
          </p:nvPr>
        </p:nvSpPr>
        <p:spPr>
          <a:xfrm>
            <a:off x="457201" y="2209800"/>
            <a:ext cx="2667000" cy="3962400"/>
          </a:xfrm>
        </p:spPr>
        <p:txBody>
          <a:bodyPr>
            <a:normAutofit fontScale="92500" lnSpcReduction="10000"/>
          </a:bodyPr>
          <a:lstStyle/>
          <a:p>
            <a:r>
              <a:rPr lang="en-US" sz="1600" dirty="0"/>
              <a:t>Furthermore, the LEED EBOM rating system stresses occupant comfort, which requires ongoing indoor  air quality (IAQ) best management practices. This is achieved by implementing annual building IAQ practices, outdoor air delivery monitoring, and high-efficiency filtration media on fans, as well as individual controllability of lighting and thermal conditions, and accessibility to ambient daylight and exterior views. To validate these requirements, perform the following:</a:t>
            </a:r>
          </a:p>
          <a:p>
            <a:endParaRPr lang="en-US" sz="1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81000"/>
            <a:ext cx="5486400" cy="1524000"/>
          </a:xfrm>
          <a:prstGeom prst="rect">
            <a:avLst/>
          </a:prstGeom>
        </p:spPr>
      </p:pic>
      <p:sp>
        <p:nvSpPr>
          <p:cNvPr id="5" name="Date Placeholder 4"/>
          <p:cNvSpPr>
            <a:spLocks noGrp="1"/>
          </p:cNvSpPr>
          <p:nvPr>
            <p:ph type="dt" sz="half" idx="10"/>
          </p:nvPr>
        </p:nvSpPr>
        <p:spPr/>
        <p:txBody>
          <a:bodyPr/>
          <a:lstStyle/>
          <a:p>
            <a:fld id="{F763B7F5-3061-4D09-9059-7915A42A3964}"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6</a:t>
            </a:fld>
            <a:endParaRPr lang="en-US" dirty="0"/>
          </a:p>
        </p:txBody>
      </p:sp>
    </p:spTree>
    <p:extLst>
      <p:ext uri="{BB962C8B-B14F-4D97-AF65-F5344CB8AC3E}">
        <p14:creationId xmlns:p14="http://schemas.microsoft.com/office/powerpoint/2010/main" val="60570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317750"/>
          </a:xfrm>
        </p:spPr>
        <p:txBody>
          <a:bodyPr>
            <a:noAutofit/>
          </a:bodyPr>
          <a:lstStyle/>
          <a:p>
            <a:pPr lvl="0"/>
            <a:r>
              <a:rPr lang="en-US" sz="2800" dirty="0">
                <a:solidFill>
                  <a:srgbClr val="00B050"/>
                </a:solidFill>
              </a:rPr>
              <a:t>Benefits of Using Green Building Standards and Certification Systems</a:t>
            </a:r>
          </a:p>
        </p:txBody>
      </p:sp>
      <p:sp>
        <p:nvSpPr>
          <p:cNvPr id="3" name="Content Placeholder 2"/>
          <p:cNvSpPr>
            <a:spLocks noGrp="1"/>
          </p:cNvSpPr>
          <p:nvPr>
            <p:ph idx="1"/>
          </p:nvPr>
        </p:nvSpPr>
        <p:spPr>
          <a:xfrm>
            <a:off x="4267200" y="457200"/>
            <a:ext cx="4419599" cy="6400800"/>
          </a:xfrm>
        </p:spPr>
        <p:txBody>
          <a:bodyPr>
            <a:normAutofit/>
          </a:bodyPr>
          <a:lstStyle/>
          <a:p>
            <a:r>
              <a:rPr lang="en-US" sz="2400" dirty="0"/>
              <a:t>Combined utility savings up to 30% to 40%</a:t>
            </a:r>
          </a:p>
          <a:p>
            <a:r>
              <a:rPr lang="en-US" sz="2400" dirty="0"/>
              <a:t>Operating costs of green buildings can also be reduced by 8 to 9% </a:t>
            </a:r>
          </a:p>
          <a:p>
            <a:r>
              <a:rPr lang="en-US" sz="2400" dirty="0"/>
              <a:t>While increasing building’s  value up to 7.5% </a:t>
            </a:r>
          </a:p>
          <a:p>
            <a:r>
              <a:rPr lang="en-US" sz="2400" dirty="0"/>
              <a:t>Increases of up to 6.6% on return on investment</a:t>
            </a:r>
          </a:p>
          <a:p>
            <a:r>
              <a:rPr lang="en-US" sz="2400" dirty="0"/>
              <a:t>Occupancy increases of 3.5% </a:t>
            </a:r>
          </a:p>
          <a:p>
            <a:r>
              <a:rPr lang="en-US" sz="2400" dirty="0"/>
              <a:t>Rent increases of 3% </a:t>
            </a:r>
          </a:p>
          <a:p>
            <a:r>
              <a:rPr lang="en-US" sz="2400" dirty="0"/>
              <a:t>Higher productivity and increased occupant health</a:t>
            </a:r>
          </a:p>
          <a:p>
            <a:r>
              <a:rPr lang="en-US" sz="2400" dirty="0"/>
              <a:t>Better indoor air quality</a:t>
            </a:r>
          </a:p>
        </p:txBody>
      </p:sp>
      <p:sp>
        <p:nvSpPr>
          <p:cNvPr id="4" name="Text Placeholder 3"/>
          <p:cNvSpPr>
            <a:spLocks noGrp="1"/>
          </p:cNvSpPr>
          <p:nvPr>
            <p:ph type="body" sz="half" idx="2"/>
          </p:nvPr>
        </p:nvSpPr>
        <p:spPr>
          <a:xfrm>
            <a:off x="457200" y="2590800"/>
            <a:ext cx="3104357" cy="2057401"/>
          </a:xfrm>
        </p:spPr>
        <p:txBody>
          <a:bodyPr>
            <a:normAutofit/>
          </a:bodyPr>
          <a:lstStyle/>
          <a:p>
            <a:r>
              <a:rPr lang="en-US" sz="1800" dirty="0"/>
              <a:t>There are a wide range of economic and environmental benefits to sustainable operations, often achieved through the use of standards, rating, and certification systems. Some of these are: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4800600"/>
            <a:ext cx="3429000" cy="1371600"/>
          </a:xfrm>
          <a:prstGeom prst="rect">
            <a:avLst/>
          </a:prstGeom>
        </p:spPr>
      </p:pic>
      <p:sp>
        <p:nvSpPr>
          <p:cNvPr id="6" name="Date Placeholder 5"/>
          <p:cNvSpPr>
            <a:spLocks noGrp="1"/>
          </p:cNvSpPr>
          <p:nvPr>
            <p:ph type="dt" sz="half" idx="10"/>
          </p:nvPr>
        </p:nvSpPr>
        <p:spPr/>
        <p:txBody>
          <a:bodyPr/>
          <a:lstStyle/>
          <a:p>
            <a:fld id="{4FB5A175-C846-4141-95CB-1E6072512A13}" type="datetime1">
              <a:rPr lang="en-US" smtClean="0"/>
              <a:t>8/4/2019</a:t>
            </a:fld>
            <a:endParaRPr lang="en-US" dirty="0"/>
          </a:p>
        </p:txBody>
      </p:sp>
      <p:sp>
        <p:nvSpPr>
          <p:cNvPr id="7" name="Footer Placeholder 6"/>
          <p:cNvSpPr>
            <a:spLocks noGrp="1"/>
          </p:cNvSpPr>
          <p:nvPr>
            <p:ph type="ftr" sz="quarter" idx="11"/>
          </p:nvPr>
        </p:nvSpPr>
        <p:spPr/>
        <p:txBody>
          <a:bodyPr/>
          <a:lstStyle/>
          <a:p>
            <a:r>
              <a:rPr lang="en-US"/>
              <a:t>CLW ENTERPRISES</a:t>
            </a:r>
            <a:endParaRPr lang="en-US" dirty="0"/>
          </a:p>
        </p:txBody>
      </p:sp>
      <p:sp>
        <p:nvSpPr>
          <p:cNvPr id="8" name="Slide Number Placeholder 7"/>
          <p:cNvSpPr>
            <a:spLocks noGrp="1"/>
          </p:cNvSpPr>
          <p:nvPr>
            <p:ph type="sldNum" sz="quarter" idx="12"/>
          </p:nvPr>
        </p:nvSpPr>
        <p:spPr/>
        <p:txBody>
          <a:bodyPr/>
          <a:lstStyle/>
          <a:p>
            <a:fld id="{AB823AE1-3F70-4984-83AF-6E0B37F17B85}" type="slidenum">
              <a:rPr lang="en-US" smtClean="0"/>
              <a:t>7</a:t>
            </a:fld>
            <a:endParaRPr lang="en-US" dirty="0"/>
          </a:p>
        </p:txBody>
      </p:sp>
    </p:spTree>
    <p:extLst>
      <p:ext uri="{BB962C8B-B14F-4D97-AF65-F5344CB8AC3E}">
        <p14:creationId xmlns:p14="http://schemas.microsoft.com/office/powerpoint/2010/main" val="244785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631950"/>
          </a:xfrm>
        </p:spPr>
        <p:txBody>
          <a:bodyPr>
            <a:normAutofit/>
          </a:bodyPr>
          <a:lstStyle/>
          <a:p>
            <a:pPr lvl="0"/>
            <a:r>
              <a:rPr lang="en-US" sz="2400" dirty="0">
                <a:solidFill>
                  <a:srgbClr val="00B050"/>
                </a:solidFill>
              </a:rPr>
              <a:t>Why Pursue a Green Building Rating or Certification?</a:t>
            </a:r>
          </a:p>
        </p:txBody>
      </p:sp>
      <p:sp>
        <p:nvSpPr>
          <p:cNvPr id="4" name="Text Placeholder 3"/>
          <p:cNvSpPr>
            <a:spLocks noGrp="1"/>
          </p:cNvSpPr>
          <p:nvPr>
            <p:ph type="body" sz="half" idx="2"/>
          </p:nvPr>
        </p:nvSpPr>
        <p:spPr>
          <a:xfrm>
            <a:off x="457200" y="1905000"/>
            <a:ext cx="3429000" cy="4221163"/>
          </a:xfrm>
        </p:spPr>
        <p:txBody>
          <a:bodyPr>
            <a:noAutofit/>
          </a:bodyPr>
          <a:lstStyle/>
          <a:p>
            <a:pPr marL="285750" indent="-285750">
              <a:buFont typeface="Arial" panose="020B0604020202020204" pitchFamily="34" charset="0"/>
              <a:buChar char="•"/>
            </a:pPr>
            <a:r>
              <a:rPr lang="en-US" sz="1800" dirty="0"/>
              <a:t>The reasons for pursuing a green building certification for a project are varied </a:t>
            </a:r>
          </a:p>
          <a:p>
            <a:pPr marL="285750" indent="-285750">
              <a:buFont typeface="Arial" panose="020B0604020202020204" pitchFamily="34" charset="0"/>
              <a:buChar char="•"/>
            </a:pPr>
            <a:r>
              <a:rPr lang="en-US" sz="1800" dirty="0"/>
              <a:t>Type of certification system pursued depends upon that singular project</a:t>
            </a:r>
          </a:p>
          <a:p>
            <a:pPr marL="285750" indent="-285750">
              <a:buFont typeface="Arial" panose="020B0604020202020204" pitchFamily="34" charset="0"/>
              <a:buChar char="•"/>
            </a:pPr>
            <a:r>
              <a:rPr lang="en-US" sz="1800" dirty="0"/>
              <a:t>None of these certification systems are one-size-fits all</a:t>
            </a:r>
          </a:p>
          <a:p>
            <a:pPr marL="285750" indent="-285750">
              <a:buFont typeface="Arial" panose="020B0604020202020204" pitchFamily="34" charset="0"/>
              <a:buChar char="•"/>
            </a:pPr>
            <a:r>
              <a:rPr lang="en-US" sz="1800" dirty="0"/>
              <a:t>Choice is dependent upon the uniqueness of each project </a:t>
            </a:r>
          </a:p>
          <a:p>
            <a:pPr marL="285750" indent="-285750">
              <a:buFont typeface="Arial" panose="020B0604020202020204" pitchFamily="34" charset="0"/>
              <a:buChar char="•"/>
            </a:pPr>
            <a:r>
              <a:rPr lang="en-US" sz="1800" dirty="0"/>
              <a:t>Plus requirements such as the project location, size, budget, and overall project goals</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67200" y="1981200"/>
            <a:ext cx="4285059" cy="3810000"/>
          </a:xfrm>
        </p:spPr>
      </p:pic>
      <p:sp>
        <p:nvSpPr>
          <p:cNvPr id="3" name="Date Placeholder 2"/>
          <p:cNvSpPr>
            <a:spLocks noGrp="1"/>
          </p:cNvSpPr>
          <p:nvPr>
            <p:ph type="dt" sz="half" idx="10"/>
          </p:nvPr>
        </p:nvSpPr>
        <p:spPr/>
        <p:txBody>
          <a:bodyPr/>
          <a:lstStyle/>
          <a:p>
            <a:fld id="{8B32BE1E-1218-44EF-AEE4-8363BD299F07}" type="datetime1">
              <a:rPr lang="en-US" smtClean="0"/>
              <a:t>8/4/2019</a:t>
            </a:fld>
            <a:endParaRPr lang="en-US" dirty="0"/>
          </a:p>
        </p:txBody>
      </p:sp>
      <p:sp>
        <p:nvSpPr>
          <p:cNvPr id="5" name="Footer Placeholder 4"/>
          <p:cNvSpPr>
            <a:spLocks noGrp="1"/>
          </p:cNvSpPr>
          <p:nvPr>
            <p:ph type="ftr" sz="quarter" idx="11"/>
          </p:nvPr>
        </p:nvSpPr>
        <p:spPr/>
        <p:txBody>
          <a:bodyPr/>
          <a:lstStyle/>
          <a:p>
            <a:r>
              <a:rPr lang="en-US"/>
              <a:t>CLW ENTERPRISES</a:t>
            </a:r>
            <a:endParaRPr lang="en-US" dirty="0"/>
          </a:p>
        </p:txBody>
      </p:sp>
      <p:sp>
        <p:nvSpPr>
          <p:cNvPr id="6" name="Slide Number Placeholder 5"/>
          <p:cNvSpPr>
            <a:spLocks noGrp="1"/>
          </p:cNvSpPr>
          <p:nvPr>
            <p:ph type="sldNum" sz="quarter" idx="12"/>
          </p:nvPr>
        </p:nvSpPr>
        <p:spPr/>
        <p:txBody>
          <a:bodyPr/>
          <a:lstStyle/>
          <a:p>
            <a:fld id="{AB823AE1-3F70-4984-83AF-6E0B37F17B85}" type="slidenum">
              <a:rPr lang="en-US" smtClean="0"/>
              <a:t>8</a:t>
            </a:fld>
            <a:endParaRPr lang="en-US" dirty="0"/>
          </a:p>
        </p:txBody>
      </p:sp>
    </p:spTree>
    <p:extLst>
      <p:ext uri="{BB962C8B-B14F-4D97-AF65-F5344CB8AC3E}">
        <p14:creationId xmlns:p14="http://schemas.microsoft.com/office/powerpoint/2010/main" val="2783093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495800" cy="1162050"/>
          </a:xfrm>
        </p:spPr>
        <p:txBody>
          <a:bodyPr>
            <a:normAutofit/>
          </a:bodyPr>
          <a:lstStyle/>
          <a:p>
            <a:r>
              <a:rPr lang="en-US" sz="3600" dirty="0">
                <a:solidFill>
                  <a:srgbClr val="00B050"/>
                </a:solidFill>
              </a:rPr>
              <a:t>How to Get Started</a:t>
            </a:r>
          </a:p>
        </p:txBody>
      </p:sp>
      <p:sp>
        <p:nvSpPr>
          <p:cNvPr id="4" name="Text Placeholder 3"/>
          <p:cNvSpPr>
            <a:spLocks noGrp="1"/>
          </p:cNvSpPr>
          <p:nvPr>
            <p:ph type="body" sz="half" idx="2"/>
          </p:nvPr>
        </p:nvSpPr>
        <p:spPr>
          <a:xfrm>
            <a:off x="457200" y="1435100"/>
            <a:ext cx="4724400" cy="4691063"/>
          </a:xfrm>
        </p:spPr>
        <p:txBody>
          <a:bodyPr>
            <a:normAutofit/>
          </a:bodyPr>
          <a:lstStyle/>
          <a:p>
            <a:pPr marL="285750" lvl="0" indent="-285750">
              <a:buFont typeface="Arial" panose="020B0604020202020204" pitchFamily="34" charset="0"/>
              <a:buChar char="•"/>
            </a:pPr>
            <a:r>
              <a:rPr lang="en-US" sz="1800" dirty="0"/>
              <a:t>Update the ENERGY STAR Portfolio Manager page for the property to confirm the current ENERGY STAR score</a:t>
            </a:r>
          </a:p>
          <a:p>
            <a:pPr marL="285750" lvl="0" indent="-285750">
              <a:buFont typeface="Arial" panose="020B0604020202020204" pitchFamily="34" charset="0"/>
              <a:buChar char="•"/>
            </a:pPr>
            <a:r>
              <a:rPr lang="en-US" sz="1800" dirty="0"/>
              <a:t>Review the recent USGBC guidance on the recertification process</a:t>
            </a:r>
          </a:p>
          <a:p>
            <a:pPr marL="285750" lvl="0" indent="-285750">
              <a:buFont typeface="Arial" panose="020B0604020202020204" pitchFamily="34" charset="0"/>
              <a:buChar char="•"/>
            </a:pPr>
            <a:r>
              <a:rPr lang="en-US" sz="1800" dirty="0"/>
              <a:t>Use initial certification to identify goals for the recertification process and pain points that should not be repeated.</a:t>
            </a:r>
          </a:p>
          <a:p>
            <a:pPr marL="285750" lvl="0" indent="-285750">
              <a:buFont typeface="Arial" panose="020B0604020202020204" pitchFamily="34" charset="0"/>
              <a:buChar char="•"/>
            </a:pPr>
            <a:r>
              <a:rPr lang="en-US" sz="1800" dirty="0"/>
              <a:t>Engage service providers to budget estimates and assess operational cost savings potential of the certification process.</a:t>
            </a:r>
          </a:p>
          <a:p>
            <a:pPr marL="285750" lvl="0" indent="-285750">
              <a:buFont typeface="Arial" panose="020B0604020202020204" pitchFamily="34" charset="0"/>
              <a:buChar char="•"/>
            </a:pPr>
            <a:r>
              <a:rPr lang="en-US" sz="1800" dirty="0"/>
              <a:t>If this is the first LEED EBOM certification, consult with a Green Building Facilitator to survey your building and determine its potential for LEED EBOM certification.</a:t>
            </a:r>
          </a:p>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1600" y="1066800"/>
            <a:ext cx="3352800" cy="4575175"/>
          </a:xfrm>
        </p:spPr>
      </p:pic>
      <p:sp>
        <p:nvSpPr>
          <p:cNvPr id="3" name="Date Placeholder 2"/>
          <p:cNvSpPr>
            <a:spLocks noGrp="1"/>
          </p:cNvSpPr>
          <p:nvPr>
            <p:ph type="dt" sz="half" idx="10"/>
          </p:nvPr>
        </p:nvSpPr>
        <p:spPr/>
        <p:txBody>
          <a:bodyPr/>
          <a:lstStyle/>
          <a:p>
            <a:fld id="{33E9EDEE-6992-44FB-888A-FB7FECFE381F}" type="datetime1">
              <a:rPr lang="en-US" smtClean="0"/>
              <a:t>8/4/2019</a:t>
            </a:fld>
            <a:endParaRPr lang="en-US" dirty="0"/>
          </a:p>
        </p:txBody>
      </p:sp>
      <p:sp>
        <p:nvSpPr>
          <p:cNvPr id="6" name="Footer Placeholder 5"/>
          <p:cNvSpPr>
            <a:spLocks noGrp="1"/>
          </p:cNvSpPr>
          <p:nvPr>
            <p:ph type="ftr" sz="quarter" idx="11"/>
          </p:nvPr>
        </p:nvSpPr>
        <p:spPr/>
        <p:txBody>
          <a:bodyPr/>
          <a:lstStyle/>
          <a:p>
            <a:r>
              <a:rPr lang="en-US"/>
              <a:t>CLW ENTERPRISES</a:t>
            </a:r>
            <a:endParaRPr lang="en-US" dirty="0"/>
          </a:p>
        </p:txBody>
      </p:sp>
      <p:sp>
        <p:nvSpPr>
          <p:cNvPr id="7" name="Slide Number Placeholder 6"/>
          <p:cNvSpPr>
            <a:spLocks noGrp="1"/>
          </p:cNvSpPr>
          <p:nvPr>
            <p:ph type="sldNum" sz="quarter" idx="12"/>
          </p:nvPr>
        </p:nvSpPr>
        <p:spPr/>
        <p:txBody>
          <a:bodyPr/>
          <a:lstStyle/>
          <a:p>
            <a:fld id="{AB823AE1-3F70-4984-83AF-6E0B37F17B85}" type="slidenum">
              <a:rPr lang="en-US" smtClean="0"/>
              <a:t>9</a:t>
            </a:fld>
            <a:endParaRPr lang="en-US" dirty="0"/>
          </a:p>
        </p:txBody>
      </p:sp>
    </p:spTree>
    <p:extLst>
      <p:ext uri="{BB962C8B-B14F-4D97-AF65-F5344CB8AC3E}">
        <p14:creationId xmlns:p14="http://schemas.microsoft.com/office/powerpoint/2010/main" val="4011029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1444</TotalTime>
  <Words>2264</Words>
  <Application>Microsoft Office PowerPoint</Application>
  <PresentationFormat>On-screen Show (4:3)</PresentationFormat>
  <Paragraphs>265</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CopprplGoth Bd BT</vt:lpstr>
      <vt:lpstr>Office Theme</vt:lpstr>
      <vt:lpstr>How to Get Your Existing Building LEED Certified</vt:lpstr>
      <vt:lpstr>Why Go Green?</vt:lpstr>
      <vt:lpstr>USGBC &amp; LEED Introduction</vt:lpstr>
      <vt:lpstr>Existing Building vs. New Building LEED Certification </vt:lpstr>
      <vt:lpstr>LEED EBOM Introduction</vt:lpstr>
      <vt:lpstr>LEED EBOM Introduction (Cont’d)</vt:lpstr>
      <vt:lpstr>Benefits of Using Green Building Standards and Certification Systems</vt:lpstr>
      <vt:lpstr>Why Pursue a Green Building Rating or Certification?</vt:lpstr>
      <vt:lpstr>How to Get Started</vt:lpstr>
      <vt:lpstr>Energy STAR, Energy Use Intensity, and Benchmarking</vt:lpstr>
      <vt:lpstr>Certification Team</vt:lpstr>
      <vt:lpstr>FM and O&amp;M Goals </vt:lpstr>
      <vt:lpstr>What’s Being Rated:  7 Certification Credit Categories</vt:lpstr>
      <vt:lpstr>LEED EBOM Versions </vt:lpstr>
      <vt:lpstr>Certification Process and Timelines </vt:lpstr>
      <vt:lpstr>Other Important Considerations </vt:lpstr>
      <vt:lpstr>California’s Zero Net Energy (ZNE) Standard  </vt:lpstr>
      <vt:lpstr>LEED EBOM Certification Costs $$$ </vt:lpstr>
      <vt:lpstr>4 More Great Reasons to Get LEED EBOM Certification</vt:lpstr>
      <vt:lpstr>Loans, Grants and Tax Breaks Resources for Energy Efficiency Upgrades in California</vt:lpstr>
      <vt:lpstr>Loans, Grants and Tax Breaks Resources for Energy Efficiency Upgrades in California (Continued)</vt:lpstr>
      <vt:lpstr>Questions, Conclusion and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BRIDGING METHOD OF DESIGN-BUILD PROJECT DELIVERY</dc:title>
  <dc:creator>Corey</dc:creator>
  <cp:lastModifiedBy>Corey Lee Wilson</cp:lastModifiedBy>
  <cp:revision>159</cp:revision>
  <cp:lastPrinted>2015-03-23T00:39:08Z</cp:lastPrinted>
  <dcterms:created xsi:type="dcterms:W3CDTF">2014-02-13T00:51:54Z</dcterms:created>
  <dcterms:modified xsi:type="dcterms:W3CDTF">2019-08-05T05:09:17Z</dcterms:modified>
</cp:coreProperties>
</file>